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56" r:id="rId3"/>
    <p:sldId id="266" r:id="rId4"/>
    <p:sldId id="267" r:id="rId5"/>
    <p:sldId id="268" r:id="rId6"/>
    <p:sldId id="259" r:id="rId7"/>
    <p:sldId id="260" r:id="rId8"/>
    <p:sldId id="269" r:id="rId9"/>
    <p:sldId id="270" r:id="rId10"/>
    <p:sldId id="271" r:id="rId11"/>
    <p:sldId id="272" r:id="rId12"/>
    <p:sldId id="273" r:id="rId13"/>
    <p:sldId id="274" r:id="rId14"/>
    <p:sldId id="295" r:id="rId15"/>
    <p:sldId id="297" r:id="rId16"/>
    <p:sldId id="298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9" r:id="rId31"/>
    <p:sldId id="300" r:id="rId32"/>
    <p:sldId id="289" r:id="rId33"/>
    <p:sldId id="290" r:id="rId34"/>
    <p:sldId id="291" r:id="rId35"/>
    <p:sldId id="292" r:id="rId36"/>
    <p:sldId id="293" r:id="rId3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2F2"/>
    <a:srgbClr val="F15B40"/>
    <a:srgbClr val="524FA1"/>
    <a:srgbClr val="716DB2"/>
    <a:srgbClr val="F37A80"/>
    <a:srgbClr val="E0DEF0"/>
    <a:srgbClr val="E4E4F0"/>
    <a:srgbClr val="746FB3"/>
    <a:srgbClr val="CFCFE5"/>
    <a:srgbClr val="C7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5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3D712862-89A9-BB0E-5B28-96526D7F6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3" b="533"/>
          <a:stretch/>
        </p:blipFill>
        <p:spPr>
          <a:xfrm>
            <a:off x="-7951" y="1"/>
            <a:ext cx="9913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3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278F4B0-DEE9-7303-DE15-746B8E8F5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" r="1" b="1724"/>
          <a:stretch/>
        </p:blipFill>
        <p:spPr>
          <a:xfrm>
            <a:off x="0" y="3684685"/>
            <a:ext cx="7137373" cy="3173316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1BEA79BE-A235-8FAE-A2E4-AB62D8E1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r="422" b="777"/>
          <a:stretch/>
        </p:blipFill>
        <p:spPr>
          <a:xfrm>
            <a:off x="5820355" y="-1"/>
            <a:ext cx="408564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6B103C15-ED32-5C18-5147-85C9040B17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" t="458" b="516"/>
          <a:stretch/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8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73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4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4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g"/><Relationship Id="rId18" Type="http://schemas.openxmlformats.org/officeDocument/2006/relationships/image" Target="../media/image56.png"/><Relationship Id="rId3" Type="http://schemas.openxmlformats.org/officeDocument/2006/relationships/image" Target="../media/image31.svg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3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3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32.png"/><Relationship Id="rId9" Type="http://schemas.openxmlformats.org/officeDocument/2006/relationships/image" Target="../media/image47.png"/><Relationship Id="rId14" Type="http://schemas.openxmlformats.org/officeDocument/2006/relationships/image" Target="../media/image5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0.png"/><Relationship Id="rId7" Type="http://schemas.openxmlformats.org/officeDocument/2006/relationships/image" Target="../media/image44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31.svg"/><Relationship Id="rId7" Type="http://schemas.openxmlformats.org/officeDocument/2006/relationships/image" Target="../media/image4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33.svg"/><Relationship Id="rId10" Type="http://schemas.openxmlformats.org/officeDocument/2006/relationships/image" Target="../media/image60.png"/><Relationship Id="rId4" Type="http://schemas.openxmlformats.org/officeDocument/2006/relationships/image" Target="../media/image3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31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3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33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32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image" Target="../media/image31.sv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33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32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openxmlformats.org/officeDocument/2006/relationships/image" Target="../media/image33.svg"/><Relationship Id="rId7" Type="http://schemas.openxmlformats.org/officeDocument/2006/relationships/image" Target="../media/image27.svg"/><Relationship Id="rId12" Type="http://schemas.openxmlformats.org/officeDocument/2006/relationships/image" Target="../media/image89.png"/><Relationship Id="rId17" Type="http://schemas.openxmlformats.org/officeDocument/2006/relationships/image" Target="../media/image94.svg"/><Relationship Id="rId2" Type="http://schemas.openxmlformats.org/officeDocument/2006/relationships/image" Target="../media/image32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88.svg"/><Relationship Id="rId5" Type="http://schemas.openxmlformats.org/officeDocument/2006/relationships/image" Target="../media/image84.svg"/><Relationship Id="rId15" Type="http://schemas.openxmlformats.org/officeDocument/2006/relationships/image" Target="../media/image92.sv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86.sv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openxmlformats.org/officeDocument/2006/relationships/image" Target="../media/image33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17" Type="http://schemas.openxmlformats.org/officeDocument/2006/relationships/image" Target="../media/image106.svg"/><Relationship Id="rId2" Type="http://schemas.openxmlformats.org/officeDocument/2006/relationships/image" Target="../media/image32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svg"/><Relationship Id="rId3" Type="http://schemas.openxmlformats.org/officeDocument/2006/relationships/image" Target="../media/image33.svg"/><Relationship Id="rId7" Type="http://schemas.openxmlformats.org/officeDocument/2006/relationships/image" Target="../media/image108.svg"/><Relationship Id="rId12" Type="http://schemas.openxmlformats.org/officeDocument/2006/relationships/image" Target="../media/image1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5" Type="http://schemas.openxmlformats.org/officeDocument/2006/relationships/image" Target="../media/image94.svg"/><Relationship Id="rId10" Type="http://schemas.openxmlformats.org/officeDocument/2006/relationships/image" Target="../media/image111.png"/><Relationship Id="rId4" Type="http://schemas.openxmlformats.org/officeDocument/2006/relationships/image" Target="../media/image93.png"/><Relationship Id="rId9" Type="http://schemas.openxmlformats.org/officeDocument/2006/relationships/image" Target="../media/image1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33.svg"/><Relationship Id="rId7" Type="http://schemas.openxmlformats.org/officeDocument/2006/relationships/image" Target="../media/image11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94.svg"/><Relationship Id="rId10" Type="http://schemas.openxmlformats.org/officeDocument/2006/relationships/image" Target="../media/image119.png"/><Relationship Id="rId4" Type="http://schemas.openxmlformats.org/officeDocument/2006/relationships/image" Target="../media/image93.png"/><Relationship Id="rId9" Type="http://schemas.openxmlformats.org/officeDocument/2006/relationships/image" Target="../media/image11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12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124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1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13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svg"/><Relationship Id="rId3" Type="http://schemas.openxmlformats.org/officeDocument/2006/relationships/image" Target="../media/image33.svg"/><Relationship Id="rId7" Type="http://schemas.openxmlformats.org/officeDocument/2006/relationships/image" Target="../media/image132.svg"/><Relationship Id="rId12" Type="http://schemas.openxmlformats.org/officeDocument/2006/relationships/image" Target="../media/image1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svg"/><Relationship Id="rId5" Type="http://schemas.openxmlformats.org/officeDocument/2006/relationships/image" Target="../media/image128.svg"/><Relationship Id="rId10" Type="http://schemas.openxmlformats.org/officeDocument/2006/relationships/image" Target="../media/image135.png"/><Relationship Id="rId4" Type="http://schemas.openxmlformats.org/officeDocument/2006/relationships/image" Target="../media/image127.png"/><Relationship Id="rId9" Type="http://schemas.openxmlformats.org/officeDocument/2006/relationships/image" Target="../media/image13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4.sv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3" Type="http://schemas.openxmlformats.org/officeDocument/2006/relationships/image" Target="../media/image33.svg"/><Relationship Id="rId21" Type="http://schemas.openxmlformats.org/officeDocument/2006/relationships/image" Target="../media/image152.svg"/><Relationship Id="rId7" Type="http://schemas.openxmlformats.org/officeDocument/2006/relationships/image" Target="../media/image140.svg"/><Relationship Id="rId12" Type="http://schemas.openxmlformats.org/officeDocument/2006/relationships/image" Target="../media/image143.png"/><Relationship Id="rId17" Type="http://schemas.openxmlformats.org/officeDocument/2006/relationships/image" Target="../media/image148.svg"/><Relationship Id="rId25" Type="http://schemas.openxmlformats.org/officeDocument/2006/relationships/image" Target="../media/image156.png"/><Relationship Id="rId2" Type="http://schemas.openxmlformats.org/officeDocument/2006/relationships/image" Target="../media/image32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2.svg"/><Relationship Id="rId24" Type="http://schemas.openxmlformats.org/officeDocument/2006/relationships/image" Target="../media/image155.png"/><Relationship Id="rId5" Type="http://schemas.openxmlformats.org/officeDocument/2006/relationships/image" Target="../media/image128.svg"/><Relationship Id="rId15" Type="http://schemas.openxmlformats.org/officeDocument/2006/relationships/image" Target="../media/image146.png"/><Relationship Id="rId23" Type="http://schemas.openxmlformats.org/officeDocument/2006/relationships/image" Target="../media/image154.svg"/><Relationship Id="rId10" Type="http://schemas.openxmlformats.org/officeDocument/2006/relationships/image" Target="../media/image141.png"/><Relationship Id="rId19" Type="http://schemas.openxmlformats.org/officeDocument/2006/relationships/image" Target="../media/image150.svg"/><Relationship Id="rId4" Type="http://schemas.openxmlformats.org/officeDocument/2006/relationships/image" Target="../media/image127.png"/><Relationship Id="rId9" Type="http://schemas.openxmlformats.org/officeDocument/2006/relationships/image" Target="../media/image130.sv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Relationship Id="rId27" Type="http://schemas.openxmlformats.org/officeDocument/2006/relationships/image" Target="../media/image15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svg"/><Relationship Id="rId3" Type="http://schemas.openxmlformats.org/officeDocument/2006/relationships/image" Target="../media/image33.svg"/><Relationship Id="rId7" Type="http://schemas.openxmlformats.org/officeDocument/2006/relationships/image" Target="../media/image160.svg"/><Relationship Id="rId12" Type="http://schemas.openxmlformats.org/officeDocument/2006/relationships/image" Target="../media/image16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svg"/><Relationship Id="rId5" Type="http://schemas.openxmlformats.org/officeDocument/2006/relationships/image" Target="../media/image128.svg"/><Relationship Id="rId15" Type="http://schemas.openxmlformats.org/officeDocument/2006/relationships/image" Target="../media/image168.svg"/><Relationship Id="rId10" Type="http://schemas.openxmlformats.org/officeDocument/2006/relationships/image" Target="../media/image163.png"/><Relationship Id="rId4" Type="http://schemas.openxmlformats.org/officeDocument/2006/relationships/image" Target="../media/image127.png"/><Relationship Id="rId9" Type="http://schemas.openxmlformats.org/officeDocument/2006/relationships/image" Target="../media/image162.svg"/><Relationship Id="rId1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33.svg"/><Relationship Id="rId7" Type="http://schemas.openxmlformats.org/officeDocument/2006/relationships/image" Target="../media/image160.svg"/><Relationship Id="rId12" Type="http://schemas.openxmlformats.org/officeDocument/2006/relationships/image" Target="../media/image17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70.svg"/><Relationship Id="rId5" Type="http://schemas.openxmlformats.org/officeDocument/2006/relationships/image" Target="../media/image128.svg"/><Relationship Id="rId10" Type="http://schemas.openxmlformats.org/officeDocument/2006/relationships/image" Target="../media/image169.png"/><Relationship Id="rId4" Type="http://schemas.openxmlformats.org/officeDocument/2006/relationships/image" Target="../media/image127.png"/><Relationship Id="rId9" Type="http://schemas.openxmlformats.org/officeDocument/2006/relationships/image" Target="../media/image16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33.sv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77.jpeg"/><Relationship Id="rId5" Type="http://schemas.openxmlformats.org/officeDocument/2006/relationships/image" Target="../media/image128.svg"/><Relationship Id="rId10" Type="http://schemas.openxmlformats.org/officeDocument/2006/relationships/image" Target="../media/image176.jpeg"/><Relationship Id="rId4" Type="http://schemas.openxmlformats.org/officeDocument/2006/relationships/image" Target="../media/image127.png"/><Relationship Id="rId9" Type="http://schemas.openxmlformats.org/officeDocument/2006/relationships/image" Target="../media/image175.jpeg"/><Relationship Id="rId14" Type="http://schemas.openxmlformats.org/officeDocument/2006/relationships/image" Target="../media/image180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svg"/><Relationship Id="rId18" Type="http://schemas.openxmlformats.org/officeDocument/2006/relationships/image" Target="../media/image195.png"/><Relationship Id="rId3" Type="http://schemas.openxmlformats.org/officeDocument/2006/relationships/image" Target="../media/image33.svg"/><Relationship Id="rId21" Type="http://schemas.openxmlformats.org/officeDocument/2006/relationships/image" Target="../media/image198.svg"/><Relationship Id="rId7" Type="http://schemas.openxmlformats.org/officeDocument/2006/relationships/image" Target="../media/image184.svg"/><Relationship Id="rId12" Type="http://schemas.openxmlformats.org/officeDocument/2006/relationships/image" Target="../media/image189.png"/><Relationship Id="rId17" Type="http://schemas.openxmlformats.org/officeDocument/2006/relationships/image" Target="../media/image194.svg"/><Relationship Id="rId2" Type="http://schemas.openxmlformats.org/officeDocument/2006/relationships/image" Target="../media/image32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svg"/><Relationship Id="rId5" Type="http://schemas.openxmlformats.org/officeDocument/2006/relationships/image" Target="../media/image182.svg"/><Relationship Id="rId15" Type="http://schemas.openxmlformats.org/officeDocument/2006/relationships/image" Target="../media/image192.svg"/><Relationship Id="rId10" Type="http://schemas.openxmlformats.org/officeDocument/2006/relationships/image" Target="../media/image187.png"/><Relationship Id="rId19" Type="http://schemas.openxmlformats.org/officeDocument/2006/relationships/image" Target="../media/image196.svg"/><Relationship Id="rId4" Type="http://schemas.openxmlformats.org/officeDocument/2006/relationships/image" Target="../media/image181.png"/><Relationship Id="rId9" Type="http://schemas.openxmlformats.org/officeDocument/2006/relationships/image" Target="../media/image186.svg"/><Relationship Id="rId14" Type="http://schemas.openxmlformats.org/officeDocument/2006/relationships/image" Target="../media/image1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33.svg"/><Relationship Id="rId7" Type="http://schemas.openxmlformats.org/officeDocument/2006/relationships/image" Target="../media/image20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svg"/><Relationship Id="rId4" Type="http://schemas.openxmlformats.org/officeDocument/2006/relationships/image" Target="../media/image199.png"/><Relationship Id="rId9" Type="http://schemas.openxmlformats.org/officeDocument/2006/relationships/image" Target="../media/image20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33.svg"/><Relationship Id="rId7" Type="http://schemas.openxmlformats.org/officeDocument/2006/relationships/image" Target="../media/image20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0.svg"/><Relationship Id="rId4" Type="http://schemas.openxmlformats.org/officeDocument/2006/relationships/image" Target="../media/image199.png"/><Relationship Id="rId9" Type="http://schemas.openxmlformats.org/officeDocument/2006/relationships/image" Target="../media/image20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33.svg"/><Relationship Id="rId7" Type="http://schemas.openxmlformats.org/officeDocument/2006/relationships/image" Target="../media/image21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0.svg"/><Relationship Id="rId4" Type="http://schemas.openxmlformats.org/officeDocument/2006/relationships/image" Target="../media/image199.png"/><Relationship Id="rId9" Type="http://schemas.openxmlformats.org/officeDocument/2006/relationships/image" Target="../media/image21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sv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svg"/><Relationship Id="rId7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9F7FD064-86D0-B528-CFE8-85D05AC7A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777" y="3429000"/>
            <a:ext cx="3272840" cy="293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91719-3A78-DB06-22A6-39EDD87EBFDA}"/>
              </a:ext>
            </a:extLst>
          </p:cNvPr>
          <p:cNvSpPr txBox="1"/>
          <p:nvPr/>
        </p:nvSpPr>
        <p:spPr>
          <a:xfrm>
            <a:off x="894388" y="3827125"/>
            <a:ext cx="3875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AIoT</a:t>
            </a: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Big Data, Blockchain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환경을 구축하기 위한</a:t>
            </a:r>
          </a:p>
          <a:p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 합리적인 </a:t>
            </a: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Private Cloud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6C965-9321-E044-8F69-C1E50564A756}"/>
              </a:ext>
            </a:extLst>
          </p:cNvPr>
          <p:cNvSpPr txBox="1"/>
          <p:nvPr/>
        </p:nvSpPr>
        <p:spPr>
          <a:xfrm>
            <a:off x="894388" y="4454893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TimeSoft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Co.,ltd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24C9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974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매트릭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데이터를 시각화 하여 각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H/W, VM,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컨테이너의 상태를 실시간 확인 가능하며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장애 감지 시 알람 기능을 이용하여 지정한 이메일로 경고를 알려주는 기능을 포함하고 있습니다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28850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가상화 모니터링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AB9AA8C-6501-91DB-8196-12A92136C328}"/>
              </a:ext>
            </a:extLst>
          </p:cNvPr>
          <p:cNvSpPr/>
          <p:nvPr/>
        </p:nvSpPr>
        <p:spPr>
          <a:xfrm>
            <a:off x="907869" y="1876425"/>
            <a:ext cx="8169456" cy="3695700"/>
          </a:xfrm>
          <a:prstGeom prst="roundRect">
            <a:avLst>
              <a:gd name="adj" fmla="val 2800"/>
            </a:avLst>
          </a:prstGeom>
          <a:noFill/>
          <a:ln w="19050">
            <a:solidFill>
              <a:srgbClr val="E4E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73DA699A-12A4-CD2F-3EE7-507EC223A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774" y="1948711"/>
            <a:ext cx="8374401" cy="42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Mammoth Data ETL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다양한 종류의 외부 시스템으로부터 정형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반정형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 데이터를 수집 단계부터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적재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등 일련의 과정을 제공하는 빅데이터 솔루션입니다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In-Memory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분산 처리를 지원하여 대용량 데이터를 고속 처리할 수 있습니다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09800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ETL</a:t>
            </a:r>
            <a:endParaRPr lang="ko-KR" altLang="en-US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10314332-71BD-F52B-9657-EE0462ED2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31" y="1862240"/>
            <a:ext cx="8188192" cy="2980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86F03F-33EE-29EA-42B6-184A06E8E513}"/>
              </a:ext>
            </a:extLst>
          </p:cNvPr>
          <p:cNvSpPr txBox="1"/>
          <p:nvPr/>
        </p:nvSpPr>
        <p:spPr>
          <a:xfrm>
            <a:off x="1371598" y="5136556"/>
            <a:ext cx="175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ura Light" pitchFamily="2" charset="0"/>
                <a:ea typeface="KoPub돋움체 Medium" panose="02020603020101020101" pitchFamily="18" charset="-127"/>
              </a:rPr>
              <a:t>MAMMOTH</a:t>
            </a:r>
            <a:r>
              <a:rPr lang="en-US" altLang="ko-KR" sz="16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Nura Semi Bold" pitchFamily="2" charset="0"/>
                <a:ea typeface="KoPub돋움체 Bold" panose="02020603020101020101" pitchFamily="18" charset="-127"/>
              </a:rPr>
              <a:t>ETL</a:t>
            </a:r>
            <a:endParaRPr lang="ko-KR" altLang="en-US" sz="160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Nura Semi Bold" pitchFamily="2" charset="0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CC9FB-7A7A-FE7F-4198-0419408C2CB0}"/>
              </a:ext>
            </a:extLst>
          </p:cNvPr>
          <p:cNvSpPr txBox="1"/>
          <p:nvPr/>
        </p:nvSpPr>
        <p:spPr>
          <a:xfrm>
            <a:off x="1486289" y="5381546"/>
            <a:ext cx="1523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ura Light" pitchFamily="2" charset="0"/>
                <a:ea typeface="KoPub돋움체 Medium" panose="02020603020101020101" pitchFamily="18" charset="-127"/>
              </a:rPr>
              <a:t>FEATURES</a:t>
            </a:r>
            <a:endParaRPr lang="ko-KR" altLang="en-US" sz="10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Nura Semi Bold" pitchFamily="2" charset="0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F8BBC-DF4D-4437-360B-08A5CDFAE7D3}"/>
              </a:ext>
            </a:extLst>
          </p:cNvPr>
          <p:cNvSpPr txBox="1"/>
          <p:nvPr/>
        </p:nvSpPr>
        <p:spPr>
          <a:xfrm>
            <a:off x="3238891" y="5061434"/>
            <a:ext cx="5722147" cy="66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원천 데이터 지원 및 빅데이터 통합 및 처리로 </a:t>
            </a:r>
            <a:r>
              <a:rPr lang="en-US" altLang="ko-KR" sz="850" spc="-30" dirty="0" err="1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Pubilc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 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Private Cloud 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환경에서 운영이 가능합니다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Kafka, MQTT 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 원활한 실시간 데이터 처리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(CEP) 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지원 및 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ETL Job 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 스케줄링 및 프로세스 배치를 진행할 수 있습니다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Log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파일을 통한 작업로그 생성 및 조회로 원활한 장애조치를 지원합니다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850" spc="-3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20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Mammoth Data ETL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GUI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ETL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프레임워크를 사용합니다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Drag &amp; Drop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방식으로 각 디자인을 쉽게 사용할 수 있으며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사전에 구성된 다양한 라이브러리를 통해 데이터 파이프라인 설계에 용이합니다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09800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ETL 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프레임워크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911AE8-1702-30A1-9E7C-B2F0C0C1EC73}"/>
              </a:ext>
            </a:extLst>
          </p:cNvPr>
          <p:cNvSpPr/>
          <p:nvPr/>
        </p:nvSpPr>
        <p:spPr>
          <a:xfrm>
            <a:off x="907869" y="1876425"/>
            <a:ext cx="8169456" cy="3695700"/>
          </a:xfrm>
          <a:prstGeom prst="roundRect">
            <a:avLst>
              <a:gd name="adj" fmla="val 2800"/>
            </a:avLst>
          </a:prstGeom>
          <a:noFill/>
          <a:ln w="19050">
            <a:solidFill>
              <a:srgbClr val="E4E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C0C09A1-0CFE-650F-8EA5-7AFDAB5C4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068" y="1908385"/>
            <a:ext cx="8015819" cy="36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2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buClr>
                <a:srgbClr val="9591C5"/>
              </a:buClr>
              <a:defRPr sz="11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Business Intelligence Solution</a:t>
            </a:r>
            <a:r>
              <a:rPr lang="ko-KR" altLang="en-US" dirty="0"/>
              <a:t>에서 필요한 모든 기능이 포함되어 있습니다</a:t>
            </a:r>
            <a:r>
              <a:rPr lang="en-US" altLang="ko-KR" dirty="0"/>
              <a:t>. </a:t>
            </a:r>
            <a:r>
              <a:rPr lang="ko-KR" altLang="en-US" dirty="0" err="1"/>
              <a:t>레포트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대시보드 구축</a:t>
            </a:r>
            <a:r>
              <a:rPr lang="en-US" altLang="ko-KR" dirty="0"/>
              <a:t>, </a:t>
            </a:r>
            <a:r>
              <a:rPr lang="ko-KR" altLang="en-US" dirty="0"/>
              <a:t>원본 데이터 분석</a:t>
            </a:r>
            <a:r>
              <a:rPr lang="en-US" altLang="ko-KR" dirty="0"/>
              <a:t>, </a:t>
            </a:r>
            <a:r>
              <a:rPr lang="ko-KR" altLang="en-US" dirty="0"/>
              <a:t>핵심성과지표</a:t>
            </a:r>
            <a:r>
              <a:rPr lang="en-US" altLang="ko-KR" dirty="0"/>
              <a:t>(KPI)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엑셀</a:t>
            </a:r>
            <a:r>
              <a:rPr lang="en-US" altLang="ko-KR" dirty="0"/>
              <a:t> </a:t>
            </a:r>
            <a:r>
              <a:rPr lang="ko-KR" altLang="en-US" dirty="0"/>
              <a:t>데이터 추출 등 비즈니스에 가장 효과적인 구성으로 분류하여 기능을 제공하고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62175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Mammoth BI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2BFC15-C5D9-154C-E9AA-C320DE5D5B36}"/>
              </a:ext>
            </a:extLst>
          </p:cNvPr>
          <p:cNvGrpSpPr/>
          <p:nvPr/>
        </p:nvGrpSpPr>
        <p:grpSpPr>
          <a:xfrm>
            <a:off x="1249282" y="2216076"/>
            <a:ext cx="7407436" cy="3714064"/>
            <a:chOff x="1249282" y="2216076"/>
            <a:chExt cx="7407436" cy="3714064"/>
          </a:xfrm>
        </p:grpSpPr>
        <p:sp>
          <p:nvSpPr>
            <p:cNvPr id="62" name="object 21">
              <a:extLst>
                <a:ext uri="{FF2B5EF4-FFF2-40B4-BE49-F238E27FC236}">
                  <a16:creationId xmlns:a16="http://schemas.microsoft.com/office/drawing/2014/main" id="{2118B4F1-B5A6-6347-3A9D-730BDD1B8ED3}"/>
                </a:ext>
              </a:extLst>
            </p:cNvPr>
            <p:cNvSpPr/>
            <p:nvPr/>
          </p:nvSpPr>
          <p:spPr>
            <a:xfrm>
              <a:off x="5903841" y="4224161"/>
              <a:ext cx="2670791" cy="0"/>
            </a:xfrm>
            <a:custGeom>
              <a:avLst/>
              <a:gdLst/>
              <a:ahLst/>
              <a:cxnLst/>
              <a:rect l="l" t="t" r="r" b="b"/>
              <a:pathLst>
                <a:path w="3373120">
                  <a:moveTo>
                    <a:pt x="3372866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3" name="object 32">
              <a:extLst>
                <a:ext uri="{FF2B5EF4-FFF2-40B4-BE49-F238E27FC236}">
                  <a16:creationId xmlns:a16="http://schemas.microsoft.com/office/drawing/2014/main" id="{A8D77C46-F0CC-7D47-D9E7-EAA03885AD10}"/>
                </a:ext>
              </a:extLst>
            </p:cNvPr>
            <p:cNvSpPr/>
            <p:nvPr/>
          </p:nvSpPr>
          <p:spPr>
            <a:xfrm>
              <a:off x="6149196" y="3869793"/>
              <a:ext cx="1163508" cy="341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8" name="object 37">
              <a:extLst>
                <a:ext uri="{FF2B5EF4-FFF2-40B4-BE49-F238E27FC236}">
                  <a16:creationId xmlns:a16="http://schemas.microsoft.com/office/drawing/2014/main" id="{A0E4E62D-0822-89D0-19A1-598642ED6F5C}"/>
                </a:ext>
              </a:extLst>
            </p:cNvPr>
            <p:cNvSpPr txBox="1"/>
            <p:nvPr/>
          </p:nvSpPr>
          <p:spPr>
            <a:xfrm>
              <a:off x="7260701" y="3953156"/>
              <a:ext cx="1295192" cy="1790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ts val="100"/>
                </a:spcBef>
              </a:pPr>
              <a:r>
                <a:rPr sz="12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41409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Scorecards</a:t>
              </a:r>
            </a:p>
          </p:txBody>
        </p:sp>
        <p:sp>
          <p:nvSpPr>
            <p:cNvPr id="43" name="object 2">
              <a:extLst>
                <a:ext uri="{FF2B5EF4-FFF2-40B4-BE49-F238E27FC236}">
                  <a16:creationId xmlns:a16="http://schemas.microsoft.com/office/drawing/2014/main" id="{BBA34015-3BE3-08D1-10DA-62F82808BBFE}"/>
                </a:ext>
              </a:extLst>
            </p:cNvPr>
            <p:cNvSpPr/>
            <p:nvPr/>
          </p:nvSpPr>
          <p:spPr>
            <a:xfrm>
              <a:off x="1350107" y="2597613"/>
              <a:ext cx="2750448" cy="0"/>
            </a:xfrm>
            <a:custGeom>
              <a:avLst/>
              <a:gdLst/>
              <a:ahLst/>
              <a:cxnLst/>
              <a:rect l="l" t="t" r="r" b="b"/>
              <a:pathLst>
                <a:path w="3431540">
                  <a:moveTo>
                    <a:pt x="3431412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5" name="object 24">
              <a:extLst>
                <a:ext uri="{FF2B5EF4-FFF2-40B4-BE49-F238E27FC236}">
                  <a16:creationId xmlns:a16="http://schemas.microsoft.com/office/drawing/2014/main" id="{E21C5B03-617F-17D3-E374-C011D008AC6D}"/>
                </a:ext>
              </a:extLst>
            </p:cNvPr>
            <p:cNvSpPr/>
            <p:nvPr/>
          </p:nvSpPr>
          <p:spPr>
            <a:xfrm>
              <a:off x="1350107" y="4224161"/>
              <a:ext cx="2208400" cy="0"/>
            </a:xfrm>
            <a:custGeom>
              <a:avLst/>
              <a:gdLst/>
              <a:ahLst/>
              <a:cxnLst/>
              <a:rect l="l" t="t" r="r" b="b"/>
              <a:pathLst>
                <a:path w="2755265">
                  <a:moveTo>
                    <a:pt x="2754757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14F9CDF8-743E-6322-E10B-D58862C31E4A}"/>
                </a:ext>
              </a:extLst>
            </p:cNvPr>
            <p:cNvSpPr txBox="1"/>
            <p:nvPr/>
          </p:nvSpPr>
          <p:spPr>
            <a:xfrm>
              <a:off x="1350107" y="2336490"/>
              <a:ext cx="1737642" cy="1790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"/>
                </a:spcBef>
              </a:pPr>
              <a:r>
                <a:rPr sz="12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41409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Reporting</a:t>
              </a:r>
            </a:p>
          </p:txBody>
        </p:sp>
        <p:sp>
          <p:nvSpPr>
            <p:cNvPr id="70" name="object 29">
              <a:extLst>
                <a:ext uri="{FF2B5EF4-FFF2-40B4-BE49-F238E27FC236}">
                  <a16:creationId xmlns:a16="http://schemas.microsoft.com/office/drawing/2014/main" id="{DFFB4611-166E-3A54-EE2A-1A6BA3E87905}"/>
                </a:ext>
              </a:extLst>
            </p:cNvPr>
            <p:cNvSpPr/>
            <p:nvPr/>
          </p:nvSpPr>
          <p:spPr>
            <a:xfrm>
              <a:off x="2410558" y="2231432"/>
              <a:ext cx="1335966" cy="3614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6" name="object 5">
              <a:extLst>
                <a:ext uri="{FF2B5EF4-FFF2-40B4-BE49-F238E27FC236}">
                  <a16:creationId xmlns:a16="http://schemas.microsoft.com/office/drawing/2014/main" id="{140EFA16-23AA-7813-842E-24A25F2F2EFC}"/>
                </a:ext>
              </a:extLst>
            </p:cNvPr>
            <p:cNvSpPr/>
            <p:nvPr/>
          </p:nvSpPr>
          <p:spPr>
            <a:xfrm>
              <a:off x="3493798" y="3579211"/>
              <a:ext cx="1403691" cy="373563"/>
            </a:xfrm>
            <a:custGeom>
              <a:avLst/>
              <a:gdLst/>
              <a:ahLst/>
              <a:cxnLst/>
              <a:rect l="l" t="t" r="r" b="b"/>
              <a:pathLst>
                <a:path w="1811020" h="481964">
                  <a:moveTo>
                    <a:pt x="1571371" y="0"/>
                  </a:moveTo>
                  <a:lnTo>
                    <a:pt x="1521104" y="449"/>
                  </a:lnTo>
                  <a:lnTo>
                    <a:pt x="1378412" y="3868"/>
                  </a:lnTo>
                  <a:lnTo>
                    <a:pt x="1332230" y="4318"/>
                  </a:lnTo>
                  <a:lnTo>
                    <a:pt x="1273866" y="5952"/>
                  </a:lnTo>
                  <a:lnTo>
                    <a:pt x="1216309" y="7855"/>
                  </a:lnTo>
                  <a:lnTo>
                    <a:pt x="1159569" y="10033"/>
                  </a:lnTo>
                  <a:lnTo>
                    <a:pt x="1103658" y="12491"/>
                  </a:lnTo>
                  <a:lnTo>
                    <a:pt x="1048584" y="15234"/>
                  </a:lnTo>
                  <a:lnTo>
                    <a:pt x="994360" y="18268"/>
                  </a:lnTo>
                  <a:lnTo>
                    <a:pt x="940996" y="21599"/>
                  </a:lnTo>
                  <a:lnTo>
                    <a:pt x="888501" y="25231"/>
                  </a:lnTo>
                  <a:lnTo>
                    <a:pt x="836887" y="29170"/>
                  </a:lnTo>
                  <a:lnTo>
                    <a:pt x="786165" y="33422"/>
                  </a:lnTo>
                  <a:lnTo>
                    <a:pt x="736344" y="37991"/>
                  </a:lnTo>
                  <a:lnTo>
                    <a:pt x="687435" y="42884"/>
                  </a:lnTo>
                  <a:lnTo>
                    <a:pt x="639449" y="48106"/>
                  </a:lnTo>
                  <a:lnTo>
                    <a:pt x="592397" y="53662"/>
                  </a:lnTo>
                  <a:lnTo>
                    <a:pt x="546288" y="59557"/>
                  </a:lnTo>
                  <a:lnTo>
                    <a:pt x="501134" y="65798"/>
                  </a:lnTo>
                  <a:lnTo>
                    <a:pt x="456946" y="72389"/>
                  </a:lnTo>
                  <a:lnTo>
                    <a:pt x="375081" y="85564"/>
                  </a:lnTo>
                  <a:lnTo>
                    <a:pt x="301183" y="99450"/>
                  </a:lnTo>
                  <a:lnTo>
                    <a:pt x="235278" y="113997"/>
                  </a:lnTo>
                  <a:lnTo>
                    <a:pt x="177393" y="129155"/>
                  </a:lnTo>
                  <a:lnTo>
                    <a:pt x="127555" y="144875"/>
                  </a:lnTo>
                  <a:lnTo>
                    <a:pt x="85791" y="161105"/>
                  </a:lnTo>
                  <a:lnTo>
                    <a:pt x="26588" y="194895"/>
                  </a:lnTo>
                  <a:lnTo>
                    <a:pt x="0" y="230124"/>
                  </a:lnTo>
                  <a:lnTo>
                    <a:pt x="0" y="255650"/>
                  </a:lnTo>
                  <a:lnTo>
                    <a:pt x="26588" y="290891"/>
                  </a:lnTo>
                  <a:lnTo>
                    <a:pt x="85791" y="324706"/>
                  </a:lnTo>
                  <a:lnTo>
                    <a:pt x="127555" y="340947"/>
                  </a:lnTo>
                  <a:lnTo>
                    <a:pt x="177393" y="356673"/>
                  </a:lnTo>
                  <a:lnTo>
                    <a:pt x="235278" y="371833"/>
                  </a:lnTo>
                  <a:lnTo>
                    <a:pt x="301183" y="386373"/>
                  </a:lnTo>
                  <a:lnTo>
                    <a:pt x="375081" y="400241"/>
                  </a:lnTo>
                  <a:lnTo>
                    <a:pt x="456946" y="413384"/>
                  </a:lnTo>
                  <a:lnTo>
                    <a:pt x="501134" y="419977"/>
                  </a:lnTo>
                  <a:lnTo>
                    <a:pt x="546288" y="426221"/>
                  </a:lnTo>
                  <a:lnTo>
                    <a:pt x="592397" y="432123"/>
                  </a:lnTo>
                  <a:lnTo>
                    <a:pt x="639449" y="437686"/>
                  </a:lnTo>
                  <a:lnTo>
                    <a:pt x="687435" y="442916"/>
                  </a:lnTo>
                  <a:lnTo>
                    <a:pt x="736344" y="447819"/>
                  </a:lnTo>
                  <a:lnTo>
                    <a:pt x="786165" y="452399"/>
                  </a:lnTo>
                  <a:lnTo>
                    <a:pt x="836887" y="456662"/>
                  </a:lnTo>
                  <a:lnTo>
                    <a:pt x="888501" y="460612"/>
                  </a:lnTo>
                  <a:lnTo>
                    <a:pt x="940996" y="464255"/>
                  </a:lnTo>
                  <a:lnTo>
                    <a:pt x="994360" y="467596"/>
                  </a:lnTo>
                  <a:lnTo>
                    <a:pt x="1048584" y="470640"/>
                  </a:lnTo>
                  <a:lnTo>
                    <a:pt x="1103658" y="473392"/>
                  </a:lnTo>
                  <a:lnTo>
                    <a:pt x="1159569" y="475857"/>
                  </a:lnTo>
                  <a:lnTo>
                    <a:pt x="1216309" y="478041"/>
                  </a:lnTo>
                  <a:lnTo>
                    <a:pt x="1273866" y="479948"/>
                  </a:lnTo>
                  <a:lnTo>
                    <a:pt x="1332230" y="481583"/>
                  </a:lnTo>
                  <a:lnTo>
                    <a:pt x="1810512" y="4318"/>
                  </a:lnTo>
                  <a:lnTo>
                    <a:pt x="1763927" y="3868"/>
                  </a:lnTo>
                  <a:lnTo>
                    <a:pt x="1620028" y="449"/>
                  </a:lnTo>
                  <a:lnTo>
                    <a:pt x="15713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7" name="object 6">
              <a:extLst>
                <a:ext uri="{FF2B5EF4-FFF2-40B4-BE49-F238E27FC236}">
                  <a16:creationId xmlns:a16="http://schemas.microsoft.com/office/drawing/2014/main" id="{331DC876-E906-C423-6CCE-0FA20FEE6443}"/>
                </a:ext>
              </a:extLst>
            </p:cNvPr>
            <p:cNvSpPr/>
            <p:nvPr/>
          </p:nvSpPr>
          <p:spPr>
            <a:xfrm>
              <a:off x="3493798" y="3579211"/>
              <a:ext cx="1403691" cy="373563"/>
            </a:xfrm>
            <a:custGeom>
              <a:avLst/>
              <a:gdLst/>
              <a:ahLst/>
              <a:cxnLst/>
              <a:rect l="l" t="t" r="r" b="b"/>
              <a:pathLst>
                <a:path w="1811020" h="481964">
                  <a:moveTo>
                    <a:pt x="1810512" y="4318"/>
                  </a:moveTo>
                  <a:lnTo>
                    <a:pt x="1534005" y="280237"/>
                  </a:lnTo>
                  <a:lnTo>
                    <a:pt x="1392015" y="421925"/>
                  </a:lnTo>
                  <a:lnTo>
                    <a:pt x="1339703" y="474126"/>
                  </a:lnTo>
                  <a:lnTo>
                    <a:pt x="1332230" y="481583"/>
                  </a:lnTo>
                  <a:lnTo>
                    <a:pt x="1273866" y="479948"/>
                  </a:lnTo>
                  <a:lnTo>
                    <a:pt x="1216309" y="478041"/>
                  </a:lnTo>
                  <a:lnTo>
                    <a:pt x="1159569" y="475857"/>
                  </a:lnTo>
                  <a:lnTo>
                    <a:pt x="1103658" y="473392"/>
                  </a:lnTo>
                  <a:lnTo>
                    <a:pt x="1048584" y="470640"/>
                  </a:lnTo>
                  <a:lnTo>
                    <a:pt x="994360" y="467596"/>
                  </a:lnTo>
                  <a:lnTo>
                    <a:pt x="940996" y="464255"/>
                  </a:lnTo>
                  <a:lnTo>
                    <a:pt x="888501" y="460612"/>
                  </a:lnTo>
                  <a:lnTo>
                    <a:pt x="836887" y="456662"/>
                  </a:lnTo>
                  <a:lnTo>
                    <a:pt x="786165" y="452399"/>
                  </a:lnTo>
                  <a:lnTo>
                    <a:pt x="736344" y="447819"/>
                  </a:lnTo>
                  <a:lnTo>
                    <a:pt x="687435" y="442916"/>
                  </a:lnTo>
                  <a:lnTo>
                    <a:pt x="639449" y="437686"/>
                  </a:lnTo>
                  <a:lnTo>
                    <a:pt x="592397" y="432123"/>
                  </a:lnTo>
                  <a:lnTo>
                    <a:pt x="546288" y="426221"/>
                  </a:lnTo>
                  <a:lnTo>
                    <a:pt x="501134" y="419977"/>
                  </a:lnTo>
                  <a:lnTo>
                    <a:pt x="456946" y="413384"/>
                  </a:lnTo>
                  <a:lnTo>
                    <a:pt x="375081" y="400241"/>
                  </a:lnTo>
                  <a:lnTo>
                    <a:pt x="301183" y="386373"/>
                  </a:lnTo>
                  <a:lnTo>
                    <a:pt x="235278" y="371833"/>
                  </a:lnTo>
                  <a:lnTo>
                    <a:pt x="177393" y="356673"/>
                  </a:lnTo>
                  <a:lnTo>
                    <a:pt x="127555" y="340947"/>
                  </a:lnTo>
                  <a:lnTo>
                    <a:pt x="85791" y="324706"/>
                  </a:lnTo>
                  <a:lnTo>
                    <a:pt x="26588" y="290891"/>
                  </a:lnTo>
                  <a:lnTo>
                    <a:pt x="0" y="255650"/>
                  </a:lnTo>
                  <a:lnTo>
                    <a:pt x="0" y="251459"/>
                  </a:lnTo>
                  <a:lnTo>
                    <a:pt x="0" y="251459"/>
                  </a:lnTo>
                  <a:lnTo>
                    <a:pt x="0" y="230124"/>
                  </a:lnTo>
                  <a:lnTo>
                    <a:pt x="9204" y="212354"/>
                  </a:lnTo>
                  <a:lnTo>
                    <a:pt x="52126" y="177795"/>
                  </a:lnTo>
                  <a:lnTo>
                    <a:pt x="127555" y="144875"/>
                  </a:lnTo>
                  <a:lnTo>
                    <a:pt x="177393" y="129155"/>
                  </a:lnTo>
                  <a:lnTo>
                    <a:pt x="235278" y="113997"/>
                  </a:lnTo>
                  <a:lnTo>
                    <a:pt x="301183" y="99450"/>
                  </a:lnTo>
                  <a:lnTo>
                    <a:pt x="375081" y="85564"/>
                  </a:lnTo>
                  <a:lnTo>
                    <a:pt x="456946" y="72389"/>
                  </a:lnTo>
                  <a:lnTo>
                    <a:pt x="501134" y="65798"/>
                  </a:lnTo>
                  <a:lnTo>
                    <a:pt x="546288" y="59557"/>
                  </a:lnTo>
                  <a:lnTo>
                    <a:pt x="592397" y="53662"/>
                  </a:lnTo>
                  <a:lnTo>
                    <a:pt x="639449" y="48106"/>
                  </a:lnTo>
                  <a:lnTo>
                    <a:pt x="687435" y="42884"/>
                  </a:lnTo>
                  <a:lnTo>
                    <a:pt x="736344" y="37991"/>
                  </a:lnTo>
                  <a:lnTo>
                    <a:pt x="786165" y="33422"/>
                  </a:lnTo>
                  <a:lnTo>
                    <a:pt x="836887" y="29170"/>
                  </a:lnTo>
                  <a:lnTo>
                    <a:pt x="888501" y="25231"/>
                  </a:lnTo>
                  <a:lnTo>
                    <a:pt x="940996" y="21599"/>
                  </a:lnTo>
                  <a:lnTo>
                    <a:pt x="994360" y="18268"/>
                  </a:lnTo>
                  <a:lnTo>
                    <a:pt x="1048584" y="15234"/>
                  </a:lnTo>
                  <a:lnTo>
                    <a:pt x="1103658" y="12491"/>
                  </a:lnTo>
                  <a:lnTo>
                    <a:pt x="1159569" y="10033"/>
                  </a:lnTo>
                  <a:lnTo>
                    <a:pt x="1216309" y="7855"/>
                  </a:lnTo>
                  <a:lnTo>
                    <a:pt x="1273866" y="5952"/>
                  </a:lnTo>
                  <a:lnTo>
                    <a:pt x="1332230" y="4318"/>
                  </a:lnTo>
                  <a:lnTo>
                    <a:pt x="1378412" y="3868"/>
                  </a:lnTo>
                  <a:lnTo>
                    <a:pt x="1425021" y="2798"/>
                  </a:lnTo>
                  <a:lnTo>
                    <a:pt x="1472453" y="1519"/>
                  </a:lnTo>
                  <a:lnTo>
                    <a:pt x="1521104" y="449"/>
                  </a:lnTo>
                  <a:lnTo>
                    <a:pt x="1571371" y="0"/>
                  </a:lnTo>
                  <a:lnTo>
                    <a:pt x="1620028" y="449"/>
                  </a:lnTo>
                  <a:lnTo>
                    <a:pt x="1668478" y="1519"/>
                  </a:lnTo>
                  <a:lnTo>
                    <a:pt x="1716513" y="2798"/>
                  </a:lnTo>
                  <a:lnTo>
                    <a:pt x="1763927" y="3868"/>
                  </a:lnTo>
                  <a:lnTo>
                    <a:pt x="1810512" y="4318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8" name="object 7">
              <a:extLst>
                <a:ext uri="{FF2B5EF4-FFF2-40B4-BE49-F238E27FC236}">
                  <a16:creationId xmlns:a16="http://schemas.microsoft.com/office/drawing/2014/main" id="{075F88E6-F0C3-5A03-2C4A-44B756E5617B}"/>
                </a:ext>
              </a:extLst>
            </p:cNvPr>
            <p:cNvSpPr/>
            <p:nvPr/>
          </p:nvSpPr>
          <p:spPr>
            <a:xfrm>
              <a:off x="4526190" y="3582755"/>
              <a:ext cx="371102" cy="1402213"/>
            </a:xfrm>
            <a:custGeom>
              <a:avLst/>
              <a:gdLst/>
              <a:ahLst/>
              <a:cxnLst/>
              <a:rect l="l" t="t" r="r" b="b"/>
              <a:pathLst>
                <a:path w="478789" h="1809114">
                  <a:moveTo>
                    <a:pt x="478536" y="0"/>
                  </a:moveTo>
                  <a:lnTo>
                    <a:pt x="0" y="477900"/>
                  </a:lnTo>
                  <a:lnTo>
                    <a:pt x="980" y="536177"/>
                  </a:lnTo>
                  <a:lnTo>
                    <a:pt x="2391" y="593573"/>
                  </a:lnTo>
                  <a:lnTo>
                    <a:pt x="4222" y="650094"/>
                  </a:lnTo>
                  <a:lnTo>
                    <a:pt x="6463" y="705745"/>
                  </a:lnTo>
                  <a:lnTo>
                    <a:pt x="9104" y="760530"/>
                  </a:lnTo>
                  <a:lnTo>
                    <a:pt x="12134" y="814457"/>
                  </a:lnTo>
                  <a:lnTo>
                    <a:pt x="15545" y="867529"/>
                  </a:lnTo>
                  <a:lnTo>
                    <a:pt x="19326" y="919752"/>
                  </a:lnTo>
                  <a:lnTo>
                    <a:pt x="23466" y="971131"/>
                  </a:lnTo>
                  <a:lnTo>
                    <a:pt x="27956" y="1021671"/>
                  </a:lnTo>
                  <a:lnTo>
                    <a:pt x="32785" y="1071379"/>
                  </a:lnTo>
                  <a:lnTo>
                    <a:pt x="37943" y="1120259"/>
                  </a:lnTo>
                  <a:lnTo>
                    <a:pt x="43422" y="1168316"/>
                  </a:lnTo>
                  <a:lnTo>
                    <a:pt x="49209" y="1215555"/>
                  </a:lnTo>
                  <a:lnTo>
                    <a:pt x="55295" y="1261983"/>
                  </a:lnTo>
                  <a:lnTo>
                    <a:pt x="61671" y="1307603"/>
                  </a:lnTo>
                  <a:lnTo>
                    <a:pt x="68326" y="1352422"/>
                  </a:lnTo>
                  <a:lnTo>
                    <a:pt x="81417" y="1433080"/>
                  </a:lnTo>
                  <a:lnTo>
                    <a:pt x="95013" y="1506024"/>
                  </a:lnTo>
                  <a:lnTo>
                    <a:pt x="109115" y="1571232"/>
                  </a:lnTo>
                  <a:lnTo>
                    <a:pt x="123724" y="1628677"/>
                  </a:lnTo>
                  <a:lnTo>
                    <a:pt x="138842" y="1678336"/>
                  </a:lnTo>
                  <a:lnTo>
                    <a:pt x="154471" y="1720185"/>
                  </a:lnTo>
                  <a:lnTo>
                    <a:pt x="187267" y="1780354"/>
                  </a:lnTo>
                  <a:lnTo>
                    <a:pt x="222123" y="1808988"/>
                  </a:lnTo>
                  <a:lnTo>
                    <a:pt x="252095" y="1808988"/>
                  </a:lnTo>
                  <a:lnTo>
                    <a:pt x="287399" y="1780354"/>
                  </a:lnTo>
                  <a:lnTo>
                    <a:pt x="321266" y="1720185"/>
                  </a:lnTo>
                  <a:lnTo>
                    <a:pt x="337534" y="1678336"/>
                  </a:lnTo>
                  <a:lnTo>
                    <a:pt x="353291" y="1628677"/>
                  </a:lnTo>
                  <a:lnTo>
                    <a:pt x="368488" y="1571232"/>
                  </a:lnTo>
                  <a:lnTo>
                    <a:pt x="383073" y="1506024"/>
                  </a:lnTo>
                  <a:lnTo>
                    <a:pt x="396997" y="1433080"/>
                  </a:lnTo>
                  <a:lnTo>
                    <a:pt x="410210" y="1352422"/>
                  </a:lnTo>
                  <a:lnTo>
                    <a:pt x="416803" y="1307603"/>
                  </a:lnTo>
                  <a:lnTo>
                    <a:pt x="423051" y="1261983"/>
                  </a:lnTo>
                  <a:lnTo>
                    <a:pt x="428958" y="1215555"/>
                  </a:lnTo>
                  <a:lnTo>
                    <a:pt x="434529" y="1168316"/>
                  </a:lnTo>
                  <a:lnTo>
                    <a:pt x="439768" y="1120259"/>
                  </a:lnTo>
                  <a:lnTo>
                    <a:pt x="444681" y="1071379"/>
                  </a:lnTo>
                  <a:lnTo>
                    <a:pt x="449271" y="1021671"/>
                  </a:lnTo>
                  <a:lnTo>
                    <a:pt x="453545" y="971131"/>
                  </a:lnTo>
                  <a:lnTo>
                    <a:pt x="457506" y="919752"/>
                  </a:lnTo>
                  <a:lnTo>
                    <a:pt x="461160" y="867529"/>
                  </a:lnTo>
                  <a:lnTo>
                    <a:pt x="464512" y="814457"/>
                  </a:lnTo>
                  <a:lnTo>
                    <a:pt x="467566" y="760530"/>
                  </a:lnTo>
                  <a:lnTo>
                    <a:pt x="470326" y="705745"/>
                  </a:lnTo>
                  <a:lnTo>
                    <a:pt x="472799" y="650094"/>
                  </a:lnTo>
                  <a:lnTo>
                    <a:pt x="474988" y="593573"/>
                  </a:lnTo>
                  <a:lnTo>
                    <a:pt x="476899" y="536177"/>
                  </a:lnTo>
                  <a:lnTo>
                    <a:pt x="478536" y="477900"/>
                  </a:lnTo>
                  <a:lnTo>
                    <a:pt x="478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9" name="object 8">
              <a:extLst>
                <a:ext uri="{FF2B5EF4-FFF2-40B4-BE49-F238E27FC236}">
                  <a16:creationId xmlns:a16="http://schemas.microsoft.com/office/drawing/2014/main" id="{4708649C-C2BF-5A9C-E9A9-5D02EB394A21}"/>
                </a:ext>
              </a:extLst>
            </p:cNvPr>
            <p:cNvSpPr/>
            <p:nvPr/>
          </p:nvSpPr>
          <p:spPr>
            <a:xfrm>
              <a:off x="4526190" y="3582755"/>
              <a:ext cx="371102" cy="1402213"/>
            </a:xfrm>
            <a:custGeom>
              <a:avLst/>
              <a:gdLst/>
              <a:ahLst/>
              <a:cxnLst/>
              <a:rect l="l" t="t" r="r" b="b"/>
              <a:pathLst>
                <a:path w="478789" h="1809114">
                  <a:moveTo>
                    <a:pt x="0" y="477900"/>
                  </a:moveTo>
                  <a:lnTo>
                    <a:pt x="276653" y="201614"/>
                  </a:lnTo>
                  <a:lnTo>
                    <a:pt x="418719" y="59737"/>
                  </a:lnTo>
                  <a:lnTo>
                    <a:pt x="471058" y="7467"/>
                  </a:lnTo>
                  <a:lnTo>
                    <a:pt x="478536" y="0"/>
                  </a:lnTo>
                  <a:lnTo>
                    <a:pt x="478536" y="46570"/>
                  </a:lnTo>
                  <a:lnTo>
                    <a:pt x="478536" y="93945"/>
                  </a:lnTo>
                  <a:lnTo>
                    <a:pt x="478536" y="477900"/>
                  </a:lnTo>
                  <a:lnTo>
                    <a:pt x="476899" y="536177"/>
                  </a:lnTo>
                  <a:lnTo>
                    <a:pt x="474988" y="593573"/>
                  </a:lnTo>
                  <a:lnTo>
                    <a:pt x="472799" y="650094"/>
                  </a:lnTo>
                  <a:lnTo>
                    <a:pt x="470326" y="705745"/>
                  </a:lnTo>
                  <a:lnTo>
                    <a:pt x="467566" y="760530"/>
                  </a:lnTo>
                  <a:lnTo>
                    <a:pt x="464512" y="814457"/>
                  </a:lnTo>
                  <a:lnTo>
                    <a:pt x="461160" y="867529"/>
                  </a:lnTo>
                  <a:lnTo>
                    <a:pt x="457506" y="919752"/>
                  </a:lnTo>
                  <a:lnTo>
                    <a:pt x="453545" y="971131"/>
                  </a:lnTo>
                  <a:lnTo>
                    <a:pt x="449271" y="1021671"/>
                  </a:lnTo>
                  <a:lnTo>
                    <a:pt x="444681" y="1071379"/>
                  </a:lnTo>
                  <a:lnTo>
                    <a:pt x="439768" y="1120259"/>
                  </a:lnTo>
                  <a:lnTo>
                    <a:pt x="434529" y="1168316"/>
                  </a:lnTo>
                  <a:lnTo>
                    <a:pt x="428958" y="1215555"/>
                  </a:lnTo>
                  <a:lnTo>
                    <a:pt x="423051" y="1261983"/>
                  </a:lnTo>
                  <a:lnTo>
                    <a:pt x="416803" y="1307603"/>
                  </a:lnTo>
                  <a:lnTo>
                    <a:pt x="410210" y="1352422"/>
                  </a:lnTo>
                  <a:lnTo>
                    <a:pt x="396997" y="1433080"/>
                  </a:lnTo>
                  <a:lnTo>
                    <a:pt x="383073" y="1506024"/>
                  </a:lnTo>
                  <a:lnTo>
                    <a:pt x="368488" y="1571232"/>
                  </a:lnTo>
                  <a:lnTo>
                    <a:pt x="353291" y="1628677"/>
                  </a:lnTo>
                  <a:lnTo>
                    <a:pt x="337534" y="1678336"/>
                  </a:lnTo>
                  <a:lnTo>
                    <a:pt x="321266" y="1720185"/>
                  </a:lnTo>
                  <a:lnTo>
                    <a:pt x="287399" y="1780354"/>
                  </a:lnTo>
                  <a:lnTo>
                    <a:pt x="252095" y="1808988"/>
                  </a:lnTo>
                  <a:lnTo>
                    <a:pt x="247777" y="1808988"/>
                  </a:lnTo>
                  <a:lnTo>
                    <a:pt x="243586" y="1808988"/>
                  </a:lnTo>
                  <a:lnTo>
                    <a:pt x="239268" y="1808988"/>
                  </a:lnTo>
                  <a:lnTo>
                    <a:pt x="230759" y="1808988"/>
                  </a:lnTo>
                  <a:lnTo>
                    <a:pt x="226441" y="1808988"/>
                  </a:lnTo>
                  <a:lnTo>
                    <a:pt x="222123" y="1808988"/>
                  </a:lnTo>
                  <a:lnTo>
                    <a:pt x="204436" y="1798625"/>
                  </a:lnTo>
                  <a:lnTo>
                    <a:pt x="170612" y="1754199"/>
                  </a:lnTo>
                  <a:lnTo>
                    <a:pt x="138842" y="1678336"/>
                  </a:lnTo>
                  <a:lnTo>
                    <a:pt x="123724" y="1628677"/>
                  </a:lnTo>
                  <a:lnTo>
                    <a:pt x="109115" y="1571232"/>
                  </a:lnTo>
                  <a:lnTo>
                    <a:pt x="95013" y="1506024"/>
                  </a:lnTo>
                  <a:lnTo>
                    <a:pt x="81417" y="1433080"/>
                  </a:lnTo>
                  <a:lnTo>
                    <a:pt x="68326" y="1352422"/>
                  </a:lnTo>
                  <a:lnTo>
                    <a:pt x="61671" y="1307603"/>
                  </a:lnTo>
                  <a:lnTo>
                    <a:pt x="55295" y="1261983"/>
                  </a:lnTo>
                  <a:lnTo>
                    <a:pt x="49209" y="1215555"/>
                  </a:lnTo>
                  <a:lnTo>
                    <a:pt x="43422" y="1168316"/>
                  </a:lnTo>
                  <a:lnTo>
                    <a:pt x="37943" y="1120259"/>
                  </a:lnTo>
                  <a:lnTo>
                    <a:pt x="32785" y="1071379"/>
                  </a:lnTo>
                  <a:lnTo>
                    <a:pt x="27956" y="1021671"/>
                  </a:lnTo>
                  <a:lnTo>
                    <a:pt x="23466" y="971131"/>
                  </a:lnTo>
                  <a:lnTo>
                    <a:pt x="19326" y="919752"/>
                  </a:lnTo>
                  <a:lnTo>
                    <a:pt x="15545" y="867529"/>
                  </a:lnTo>
                  <a:lnTo>
                    <a:pt x="12134" y="814457"/>
                  </a:lnTo>
                  <a:lnTo>
                    <a:pt x="9104" y="760530"/>
                  </a:lnTo>
                  <a:lnTo>
                    <a:pt x="6463" y="705745"/>
                  </a:lnTo>
                  <a:lnTo>
                    <a:pt x="4222" y="650094"/>
                  </a:lnTo>
                  <a:lnTo>
                    <a:pt x="2391" y="593573"/>
                  </a:lnTo>
                  <a:lnTo>
                    <a:pt x="980" y="536177"/>
                  </a:lnTo>
                  <a:lnTo>
                    <a:pt x="0" y="47790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0" name="object 9">
              <a:extLst>
                <a:ext uri="{FF2B5EF4-FFF2-40B4-BE49-F238E27FC236}">
                  <a16:creationId xmlns:a16="http://schemas.microsoft.com/office/drawing/2014/main" id="{76C288A7-E8CA-6151-4305-DDACCA18A4F9}"/>
                </a:ext>
              </a:extLst>
            </p:cNvPr>
            <p:cNvSpPr/>
            <p:nvPr/>
          </p:nvSpPr>
          <p:spPr>
            <a:xfrm>
              <a:off x="3789105" y="4643497"/>
              <a:ext cx="1174730" cy="4009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1" name="object 10">
              <a:extLst>
                <a:ext uri="{FF2B5EF4-FFF2-40B4-BE49-F238E27FC236}">
                  <a16:creationId xmlns:a16="http://schemas.microsoft.com/office/drawing/2014/main" id="{90C407E4-973F-5389-976D-38EF2210FC5A}"/>
                </a:ext>
              </a:extLst>
            </p:cNvPr>
            <p:cNvSpPr/>
            <p:nvPr/>
          </p:nvSpPr>
          <p:spPr>
            <a:xfrm>
              <a:off x="3493798" y="3777657"/>
              <a:ext cx="1203867" cy="1207312"/>
            </a:xfrm>
            <a:custGeom>
              <a:avLst/>
              <a:gdLst/>
              <a:ahLst/>
              <a:cxnLst/>
              <a:rect l="l" t="t" r="r" b="b"/>
              <a:pathLst>
                <a:path w="1553210" h="1557654">
                  <a:moveTo>
                    <a:pt x="0" y="0"/>
                  </a:moveTo>
                  <a:lnTo>
                    <a:pt x="736" y="50919"/>
                  </a:lnTo>
                  <a:lnTo>
                    <a:pt x="2945" y="101264"/>
                  </a:lnTo>
                  <a:lnTo>
                    <a:pt x="6625" y="151032"/>
                  </a:lnTo>
                  <a:lnTo>
                    <a:pt x="11774" y="200223"/>
                  </a:lnTo>
                  <a:lnTo>
                    <a:pt x="18391" y="248833"/>
                  </a:lnTo>
                  <a:lnTo>
                    <a:pt x="26474" y="296862"/>
                  </a:lnTo>
                  <a:lnTo>
                    <a:pt x="36021" y="344308"/>
                  </a:lnTo>
                  <a:lnTo>
                    <a:pt x="47031" y="391168"/>
                  </a:lnTo>
                  <a:lnTo>
                    <a:pt x="59501" y="437442"/>
                  </a:lnTo>
                  <a:lnTo>
                    <a:pt x="73432" y="483128"/>
                  </a:lnTo>
                  <a:lnTo>
                    <a:pt x="88820" y="528223"/>
                  </a:lnTo>
                  <a:lnTo>
                    <a:pt x="105665" y="572727"/>
                  </a:lnTo>
                  <a:lnTo>
                    <a:pt x="123964" y="616637"/>
                  </a:lnTo>
                  <a:lnTo>
                    <a:pt x="143717" y="659952"/>
                  </a:lnTo>
                  <a:lnTo>
                    <a:pt x="164921" y="702670"/>
                  </a:lnTo>
                  <a:lnTo>
                    <a:pt x="187574" y="744790"/>
                  </a:lnTo>
                  <a:lnTo>
                    <a:pt x="211677" y="786309"/>
                  </a:lnTo>
                  <a:lnTo>
                    <a:pt x="237225" y="827226"/>
                  </a:lnTo>
                  <a:lnTo>
                    <a:pt x="264219" y="867539"/>
                  </a:lnTo>
                  <a:lnTo>
                    <a:pt x="292656" y="907247"/>
                  </a:lnTo>
                  <a:lnTo>
                    <a:pt x="322535" y="946348"/>
                  </a:lnTo>
                  <a:lnTo>
                    <a:pt x="353855" y="984839"/>
                  </a:lnTo>
                  <a:lnTo>
                    <a:pt x="386612" y="1022721"/>
                  </a:lnTo>
                  <a:lnTo>
                    <a:pt x="420807" y="1059990"/>
                  </a:lnTo>
                  <a:lnTo>
                    <a:pt x="456438" y="1096645"/>
                  </a:lnTo>
                  <a:lnTo>
                    <a:pt x="493107" y="1132290"/>
                  </a:lnTo>
                  <a:lnTo>
                    <a:pt x="530387" y="1166501"/>
                  </a:lnTo>
                  <a:lnTo>
                    <a:pt x="568278" y="1199277"/>
                  </a:lnTo>
                  <a:lnTo>
                    <a:pt x="606777" y="1230619"/>
                  </a:lnTo>
                  <a:lnTo>
                    <a:pt x="645883" y="1260527"/>
                  </a:lnTo>
                  <a:lnTo>
                    <a:pt x="685594" y="1289001"/>
                  </a:lnTo>
                  <a:lnTo>
                    <a:pt x="725909" y="1316040"/>
                  </a:lnTo>
                  <a:lnTo>
                    <a:pt x="766826" y="1341645"/>
                  </a:lnTo>
                  <a:lnTo>
                    <a:pt x="808343" y="1365815"/>
                  </a:lnTo>
                  <a:lnTo>
                    <a:pt x="850459" y="1388552"/>
                  </a:lnTo>
                  <a:lnTo>
                    <a:pt x="893172" y="1409854"/>
                  </a:lnTo>
                  <a:lnTo>
                    <a:pt x="936480" y="1429723"/>
                  </a:lnTo>
                  <a:lnTo>
                    <a:pt x="980383" y="1448157"/>
                  </a:lnTo>
                  <a:lnTo>
                    <a:pt x="1024878" y="1465157"/>
                  </a:lnTo>
                  <a:lnTo>
                    <a:pt x="1069963" y="1480724"/>
                  </a:lnTo>
                  <a:lnTo>
                    <a:pt x="1115638" y="1494856"/>
                  </a:lnTo>
                  <a:lnTo>
                    <a:pt x="1161900" y="1507555"/>
                  </a:lnTo>
                  <a:lnTo>
                    <a:pt x="1208748" y="1518819"/>
                  </a:lnTo>
                  <a:lnTo>
                    <a:pt x="1256181" y="1528650"/>
                  </a:lnTo>
                  <a:lnTo>
                    <a:pt x="1304196" y="1537047"/>
                  </a:lnTo>
                  <a:lnTo>
                    <a:pt x="1352792" y="1544011"/>
                  </a:lnTo>
                  <a:lnTo>
                    <a:pt x="1401968" y="1549540"/>
                  </a:lnTo>
                  <a:lnTo>
                    <a:pt x="1451721" y="1553636"/>
                  </a:lnTo>
                  <a:lnTo>
                    <a:pt x="1502051" y="1556299"/>
                  </a:lnTo>
                  <a:lnTo>
                    <a:pt x="1552956" y="1557528"/>
                  </a:lnTo>
                  <a:lnTo>
                    <a:pt x="1535304" y="1547161"/>
                  </a:lnTo>
                  <a:lnTo>
                    <a:pt x="1518163" y="1528881"/>
                  </a:lnTo>
                  <a:lnTo>
                    <a:pt x="1485412" y="1468688"/>
                  </a:lnTo>
                  <a:lnTo>
                    <a:pt x="1469802" y="1426829"/>
                  </a:lnTo>
                  <a:lnTo>
                    <a:pt x="1454703" y="1377162"/>
                  </a:lnTo>
                  <a:lnTo>
                    <a:pt x="1440115" y="1319716"/>
                  </a:lnTo>
                  <a:lnTo>
                    <a:pt x="1426037" y="1254516"/>
                  </a:lnTo>
                  <a:lnTo>
                    <a:pt x="1412469" y="1181589"/>
                  </a:lnTo>
                  <a:lnTo>
                    <a:pt x="1399413" y="1100963"/>
                  </a:lnTo>
                  <a:lnTo>
                    <a:pt x="1392758" y="1056122"/>
                  </a:lnTo>
                  <a:lnTo>
                    <a:pt x="1386382" y="1010483"/>
                  </a:lnTo>
                  <a:lnTo>
                    <a:pt x="1380296" y="964038"/>
                  </a:lnTo>
                  <a:lnTo>
                    <a:pt x="1374509" y="916784"/>
                  </a:lnTo>
                  <a:lnTo>
                    <a:pt x="1369030" y="868713"/>
                  </a:lnTo>
                  <a:lnTo>
                    <a:pt x="1363872" y="819821"/>
                  </a:lnTo>
                  <a:lnTo>
                    <a:pt x="1359043" y="770101"/>
                  </a:lnTo>
                  <a:lnTo>
                    <a:pt x="1354553" y="719549"/>
                  </a:lnTo>
                  <a:lnTo>
                    <a:pt x="1350413" y="668159"/>
                  </a:lnTo>
                  <a:lnTo>
                    <a:pt x="1346632" y="615925"/>
                  </a:lnTo>
                  <a:lnTo>
                    <a:pt x="1343221" y="562841"/>
                  </a:lnTo>
                  <a:lnTo>
                    <a:pt x="1340191" y="508902"/>
                  </a:lnTo>
                  <a:lnTo>
                    <a:pt x="1337550" y="454103"/>
                  </a:lnTo>
                  <a:lnTo>
                    <a:pt x="1335309" y="398437"/>
                  </a:lnTo>
                  <a:lnTo>
                    <a:pt x="1333478" y="341899"/>
                  </a:lnTo>
                  <a:lnTo>
                    <a:pt x="1332067" y="284484"/>
                  </a:lnTo>
                  <a:lnTo>
                    <a:pt x="1331087" y="226187"/>
                  </a:lnTo>
                  <a:lnTo>
                    <a:pt x="1272768" y="224551"/>
                  </a:lnTo>
                  <a:lnTo>
                    <a:pt x="1215255" y="222644"/>
                  </a:lnTo>
                  <a:lnTo>
                    <a:pt x="1158560" y="220460"/>
                  </a:lnTo>
                  <a:lnTo>
                    <a:pt x="1102692" y="217993"/>
                  </a:lnTo>
                  <a:lnTo>
                    <a:pt x="1047662" y="215240"/>
                  </a:lnTo>
                  <a:lnTo>
                    <a:pt x="993481" y="212194"/>
                  </a:lnTo>
                  <a:lnTo>
                    <a:pt x="940158" y="208849"/>
                  </a:lnTo>
                  <a:lnTo>
                    <a:pt x="887704" y="205202"/>
                  </a:lnTo>
                  <a:lnTo>
                    <a:pt x="836129" y="201246"/>
                  </a:lnTo>
                  <a:lnTo>
                    <a:pt x="785444" y="196977"/>
                  </a:lnTo>
                  <a:lnTo>
                    <a:pt x="735659" y="192388"/>
                  </a:lnTo>
                  <a:lnTo>
                    <a:pt x="686785" y="187475"/>
                  </a:lnTo>
                  <a:lnTo>
                    <a:pt x="638832" y="182232"/>
                  </a:lnTo>
                  <a:lnTo>
                    <a:pt x="591811" y="176655"/>
                  </a:lnTo>
                  <a:lnTo>
                    <a:pt x="545731" y="170737"/>
                  </a:lnTo>
                  <a:lnTo>
                    <a:pt x="500603" y="164474"/>
                  </a:lnTo>
                  <a:lnTo>
                    <a:pt x="456438" y="157861"/>
                  </a:lnTo>
                  <a:lnTo>
                    <a:pt x="374679" y="144683"/>
                  </a:lnTo>
                  <a:lnTo>
                    <a:pt x="300874" y="130787"/>
                  </a:lnTo>
                  <a:lnTo>
                    <a:pt x="235048" y="116226"/>
                  </a:lnTo>
                  <a:lnTo>
                    <a:pt x="177229" y="101050"/>
                  </a:lnTo>
                  <a:lnTo>
                    <a:pt x="127444" y="85312"/>
                  </a:lnTo>
                  <a:lnTo>
                    <a:pt x="85721" y="69063"/>
                  </a:lnTo>
                  <a:lnTo>
                    <a:pt x="26572" y="35241"/>
                  </a:lnTo>
                  <a:lnTo>
                    <a:pt x="9200" y="17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1EA0E351-6875-D289-AFD5-FA5D4834543A}"/>
                </a:ext>
              </a:extLst>
            </p:cNvPr>
            <p:cNvSpPr/>
            <p:nvPr/>
          </p:nvSpPr>
          <p:spPr>
            <a:xfrm>
              <a:off x="3493798" y="3777657"/>
              <a:ext cx="1203867" cy="1207312"/>
            </a:xfrm>
            <a:custGeom>
              <a:avLst/>
              <a:gdLst/>
              <a:ahLst/>
              <a:cxnLst/>
              <a:rect l="l" t="t" r="r" b="b"/>
              <a:pathLst>
                <a:path w="1553210" h="1557654">
                  <a:moveTo>
                    <a:pt x="0" y="0"/>
                  </a:moveTo>
                  <a:lnTo>
                    <a:pt x="26572" y="35241"/>
                  </a:lnTo>
                  <a:lnTo>
                    <a:pt x="85721" y="69063"/>
                  </a:lnTo>
                  <a:lnTo>
                    <a:pt x="127444" y="85312"/>
                  </a:lnTo>
                  <a:lnTo>
                    <a:pt x="177229" y="101050"/>
                  </a:lnTo>
                  <a:lnTo>
                    <a:pt x="235048" y="116226"/>
                  </a:lnTo>
                  <a:lnTo>
                    <a:pt x="300874" y="130787"/>
                  </a:lnTo>
                  <a:lnTo>
                    <a:pt x="374679" y="144683"/>
                  </a:lnTo>
                  <a:lnTo>
                    <a:pt x="456438" y="157861"/>
                  </a:lnTo>
                  <a:lnTo>
                    <a:pt x="500603" y="164474"/>
                  </a:lnTo>
                  <a:lnTo>
                    <a:pt x="545731" y="170737"/>
                  </a:lnTo>
                  <a:lnTo>
                    <a:pt x="591811" y="176655"/>
                  </a:lnTo>
                  <a:lnTo>
                    <a:pt x="638832" y="182232"/>
                  </a:lnTo>
                  <a:lnTo>
                    <a:pt x="686785" y="187475"/>
                  </a:lnTo>
                  <a:lnTo>
                    <a:pt x="735659" y="192388"/>
                  </a:lnTo>
                  <a:lnTo>
                    <a:pt x="785444" y="196977"/>
                  </a:lnTo>
                  <a:lnTo>
                    <a:pt x="836129" y="201246"/>
                  </a:lnTo>
                  <a:lnTo>
                    <a:pt x="887704" y="205202"/>
                  </a:lnTo>
                  <a:lnTo>
                    <a:pt x="940158" y="208849"/>
                  </a:lnTo>
                  <a:lnTo>
                    <a:pt x="993481" y="212194"/>
                  </a:lnTo>
                  <a:lnTo>
                    <a:pt x="1047662" y="215240"/>
                  </a:lnTo>
                  <a:lnTo>
                    <a:pt x="1102692" y="217993"/>
                  </a:lnTo>
                  <a:lnTo>
                    <a:pt x="1158560" y="220460"/>
                  </a:lnTo>
                  <a:lnTo>
                    <a:pt x="1215255" y="222644"/>
                  </a:lnTo>
                  <a:lnTo>
                    <a:pt x="1272768" y="224551"/>
                  </a:lnTo>
                  <a:lnTo>
                    <a:pt x="1331087" y="226187"/>
                  </a:lnTo>
                  <a:lnTo>
                    <a:pt x="1332067" y="284484"/>
                  </a:lnTo>
                  <a:lnTo>
                    <a:pt x="1333478" y="341899"/>
                  </a:lnTo>
                  <a:lnTo>
                    <a:pt x="1335309" y="398437"/>
                  </a:lnTo>
                  <a:lnTo>
                    <a:pt x="1337550" y="454103"/>
                  </a:lnTo>
                  <a:lnTo>
                    <a:pt x="1340191" y="508902"/>
                  </a:lnTo>
                  <a:lnTo>
                    <a:pt x="1343221" y="562841"/>
                  </a:lnTo>
                  <a:lnTo>
                    <a:pt x="1346632" y="615925"/>
                  </a:lnTo>
                  <a:lnTo>
                    <a:pt x="1350413" y="668159"/>
                  </a:lnTo>
                  <a:lnTo>
                    <a:pt x="1354553" y="719549"/>
                  </a:lnTo>
                  <a:lnTo>
                    <a:pt x="1359043" y="770101"/>
                  </a:lnTo>
                  <a:lnTo>
                    <a:pt x="1363872" y="819821"/>
                  </a:lnTo>
                  <a:lnTo>
                    <a:pt x="1369030" y="868713"/>
                  </a:lnTo>
                  <a:lnTo>
                    <a:pt x="1374509" y="916784"/>
                  </a:lnTo>
                  <a:lnTo>
                    <a:pt x="1380296" y="964038"/>
                  </a:lnTo>
                  <a:lnTo>
                    <a:pt x="1386382" y="1010483"/>
                  </a:lnTo>
                  <a:lnTo>
                    <a:pt x="1392758" y="1056122"/>
                  </a:lnTo>
                  <a:lnTo>
                    <a:pt x="1399413" y="1100963"/>
                  </a:lnTo>
                  <a:lnTo>
                    <a:pt x="1412469" y="1181589"/>
                  </a:lnTo>
                  <a:lnTo>
                    <a:pt x="1426037" y="1254516"/>
                  </a:lnTo>
                  <a:lnTo>
                    <a:pt x="1440115" y="1319716"/>
                  </a:lnTo>
                  <a:lnTo>
                    <a:pt x="1454703" y="1377162"/>
                  </a:lnTo>
                  <a:lnTo>
                    <a:pt x="1469802" y="1426829"/>
                  </a:lnTo>
                  <a:lnTo>
                    <a:pt x="1485412" y="1468688"/>
                  </a:lnTo>
                  <a:lnTo>
                    <a:pt x="1518163" y="1528881"/>
                  </a:lnTo>
                  <a:lnTo>
                    <a:pt x="1552956" y="1557528"/>
                  </a:lnTo>
                  <a:lnTo>
                    <a:pt x="1502051" y="1556299"/>
                  </a:lnTo>
                  <a:lnTo>
                    <a:pt x="1451721" y="1553636"/>
                  </a:lnTo>
                  <a:lnTo>
                    <a:pt x="1401968" y="1549540"/>
                  </a:lnTo>
                  <a:lnTo>
                    <a:pt x="1352792" y="1544011"/>
                  </a:lnTo>
                  <a:lnTo>
                    <a:pt x="1304196" y="1537047"/>
                  </a:lnTo>
                  <a:lnTo>
                    <a:pt x="1256181" y="1528650"/>
                  </a:lnTo>
                  <a:lnTo>
                    <a:pt x="1208748" y="1518819"/>
                  </a:lnTo>
                  <a:lnTo>
                    <a:pt x="1161900" y="1507555"/>
                  </a:lnTo>
                  <a:lnTo>
                    <a:pt x="1115638" y="1494856"/>
                  </a:lnTo>
                  <a:lnTo>
                    <a:pt x="1069963" y="1480724"/>
                  </a:lnTo>
                  <a:lnTo>
                    <a:pt x="1024878" y="1465157"/>
                  </a:lnTo>
                  <a:lnTo>
                    <a:pt x="980383" y="1448157"/>
                  </a:lnTo>
                  <a:lnTo>
                    <a:pt x="936480" y="1429723"/>
                  </a:lnTo>
                  <a:lnTo>
                    <a:pt x="893172" y="1409854"/>
                  </a:lnTo>
                  <a:lnTo>
                    <a:pt x="850459" y="1388552"/>
                  </a:lnTo>
                  <a:lnTo>
                    <a:pt x="808343" y="1365815"/>
                  </a:lnTo>
                  <a:lnTo>
                    <a:pt x="766826" y="1341645"/>
                  </a:lnTo>
                  <a:lnTo>
                    <a:pt x="725909" y="1316040"/>
                  </a:lnTo>
                  <a:lnTo>
                    <a:pt x="685594" y="1289001"/>
                  </a:lnTo>
                  <a:lnTo>
                    <a:pt x="645883" y="1260527"/>
                  </a:lnTo>
                  <a:lnTo>
                    <a:pt x="606777" y="1230619"/>
                  </a:lnTo>
                  <a:lnTo>
                    <a:pt x="568278" y="1199277"/>
                  </a:lnTo>
                  <a:lnTo>
                    <a:pt x="530387" y="1166501"/>
                  </a:lnTo>
                  <a:lnTo>
                    <a:pt x="493107" y="1132290"/>
                  </a:lnTo>
                  <a:lnTo>
                    <a:pt x="456438" y="1096645"/>
                  </a:lnTo>
                  <a:lnTo>
                    <a:pt x="420807" y="1059990"/>
                  </a:lnTo>
                  <a:lnTo>
                    <a:pt x="386612" y="1022721"/>
                  </a:lnTo>
                  <a:lnTo>
                    <a:pt x="353855" y="984839"/>
                  </a:lnTo>
                  <a:lnTo>
                    <a:pt x="322535" y="946348"/>
                  </a:lnTo>
                  <a:lnTo>
                    <a:pt x="292656" y="907247"/>
                  </a:lnTo>
                  <a:lnTo>
                    <a:pt x="264219" y="867539"/>
                  </a:lnTo>
                  <a:lnTo>
                    <a:pt x="237225" y="827226"/>
                  </a:lnTo>
                  <a:lnTo>
                    <a:pt x="211677" y="786309"/>
                  </a:lnTo>
                  <a:lnTo>
                    <a:pt x="187574" y="744790"/>
                  </a:lnTo>
                  <a:lnTo>
                    <a:pt x="164921" y="702670"/>
                  </a:lnTo>
                  <a:lnTo>
                    <a:pt x="143717" y="659952"/>
                  </a:lnTo>
                  <a:lnTo>
                    <a:pt x="123964" y="616637"/>
                  </a:lnTo>
                  <a:lnTo>
                    <a:pt x="105665" y="572727"/>
                  </a:lnTo>
                  <a:lnTo>
                    <a:pt x="88820" y="528223"/>
                  </a:lnTo>
                  <a:lnTo>
                    <a:pt x="73432" y="483128"/>
                  </a:lnTo>
                  <a:lnTo>
                    <a:pt x="59501" y="437442"/>
                  </a:lnTo>
                  <a:lnTo>
                    <a:pt x="47031" y="391168"/>
                  </a:lnTo>
                  <a:lnTo>
                    <a:pt x="36021" y="344308"/>
                  </a:lnTo>
                  <a:lnTo>
                    <a:pt x="26474" y="296862"/>
                  </a:lnTo>
                  <a:lnTo>
                    <a:pt x="18391" y="248833"/>
                  </a:lnTo>
                  <a:lnTo>
                    <a:pt x="11774" y="200223"/>
                  </a:lnTo>
                  <a:lnTo>
                    <a:pt x="6625" y="151032"/>
                  </a:lnTo>
                  <a:lnTo>
                    <a:pt x="2945" y="101264"/>
                  </a:lnTo>
                  <a:lnTo>
                    <a:pt x="736" y="509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3" name="object 12">
              <a:extLst>
                <a:ext uri="{FF2B5EF4-FFF2-40B4-BE49-F238E27FC236}">
                  <a16:creationId xmlns:a16="http://schemas.microsoft.com/office/drawing/2014/main" id="{11C2B809-E439-0F6B-08B7-E1270E65FB52}"/>
                </a:ext>
              </a:extLst>
            </p:cNvPr>
            <p:cNvSpPr/>
            <p:nvPr/>
          </p:nvSpPr>
          <p:spPr>
            <a:xfrm>
              <a:off x="4522674" y="2350736"/>
              <a:ext cx="374546" cy="1401230"/>
            </a:xfrm>
            <a:custGeom>
              <a:avLst/>
              <a:gdLst/>
              <a:ahLst/>
              <a:cxnLst/>
              <a:rect l="l" t="t" r="r" b="b"/>
              <a:pathLst>
                <a:path w="483235" h="1807845">
                  <a:moveTo>
                    <a:pt x="252187" y="0"/>
                  </a:moveTo>
                  <a:lnTo>
                    <a:pt x="235169" y="0"/>
                  </a:lnTo>
                  <a:lnTo>
                    <a:pt x="216188" y="8065"/>
                  </a:lnTo>
                  <a:lnTo>
                    <a:pt x="179861" y="49506"/>
                  </a:lnTo>
                  <a:lnTo>
                    <a:pt x="145888" y="124698"/>
                  </a:lnTo>
                  <a:lnTo>
                    <a:pt x="129848" y="174952"/>
                  </a:lnTo>
                  <a:lnTo>
                    <a:pt x="114475" y="233646"/>
                  </a:lnTo>
                  <a:lnTo>
                    <a:pt x="99793" y="300780"/>
                  </a:lnTo>
                  <a:lnTo>
                    <a:pt x="85829" y="376356"/>
                  </a:lnTo>
                  <a:lnTo>
                    <a:pt x="72609" y="460375"/>
                  </a:lnTo>
                  <a:lnTo>
                    <a:pt x="65953" y="504452"/>
                  </a:lnTo>
                  <a:lnTo>
                    <a:pt x="59574" y="549413"/>
                  </a:lnTo>
                  <a:lnTo>
                    <a:pt x="53482" y="595258"/>
                  </a:lnTo>
                  <a:lnTo>
                    <a:pt x="47689" y="641987"/>
                  </a:lnTo>
                  <a:lnTo>
                    <a:pt x="42204" y="689601"/>
                  </a:lnTo>
                  <a:lnTo>
                    <a:pt x="37038" y="738099"/>
                  </a:lnTo>
                  <a:lnTo>
                    <a:pt x="32201" y="787483"/>
                  </a:lnTo>
                  <a:lnTo>
                    <a:pt x="27705" y="837752"/>
                  </a:lnTo>
                  <a:lnTo>
                    <a:pt x="23559" y="888907"/>
                  </a:lnTo>
                  <a:lnTo>
                    <a:pt x="19774" y="940948"/>
                  </a:lnTo>
                  <a:lnTo>
                    <a:pt x="16362" y="993875"/>
                  </a:lnTo>
                  <a:lnTo>
                    <a:pt x="13331" y="1047689"/>
                  </a:lnTo>
                  <a:lnTo>
                    <a:pt x="10694" y="1102390"/>
                  </a:lnTo>
                  <a:lnTo>
                    <a:pt x="8459" y="1157978"/>
                  </a:lnTo>
                  <a:lnTo>
                    <a:pt x="6639" y="1214454"/>
                  </a:lnTo>
                  <a:lnTo>
                    <a:pt x="5244" y="1271818"/>
                  </a:lnTo>
                  <a:lnTo>
                    <a:pt x="4283" y="1330071"/>
                  </a:lnTo>
                  <a:lnTo>
                    <a:pt x="2176" y="1376578"/>
                  </a:lnTo>
                  <a:lnTo>
                    <a:pt x="898" y="1423908"/>
                  </a:lnTo>
                  <a:lnTo>
                    <a:pt x="241" y="1471848"/>
                  </a:lnTo>
                  <a:lnTo>
                    <a:pt x="0" y="1520184"/>
                  </a:lnTo>
                  <a:lnTo>
                    <a:pt x="241" y="1665658"/>
                  </a:lnTo>
                  <a:lnTo>
                    <a:pt x="898" y="1713618"/>
                  </a:lnTo>
                  <a:lnTo>
                    <a:pt x="2176" y="1760955"/>
                  </a:lnTo>
                  <a:lnTo>
                    <a:pt x="4283" y="1807464"/>
                  </a:lnTo>
                  <a:lnTo>
                    <a:pt x="483073" y="1330071"/>
                  </a:lnTo>
                  <a:lnTo>
                    <a:pt x="481436" y="1271818"/>
                  </a:lnTo>
                  <a:lnTo>
                    <a:pt x="479525" y="1214454"/>
                  </a:lnTo>
                  <a:lnTo>
                    <a:pt x="477336" y="1157978"/>
                  </a:lnTo>
                  <a:lnTo>
                    <a:pt x="474862" y="1102390"/>
                  </a:lnTo>
                  <a:lnTo>
                    <a:pt x="472100" y="1047689"/>
                  </a:lnTo>
                  <a:lnTo>
                    <a:pt x="469044" y="993875"/>
                  </a:lnTo>
                  <a:lnTo>
                    <a:pt x="465689" y="940948"/>
                  </a:lnTo>
                  <a:lnTo>
                    <a:pt x="462031" y="888907"/>
                  </a:lnTo>
                  <a:lnTo>
                    <a:pt x="458064" y="837752"/>
                  </a:lnTo>
                  <a:lnTo>
                    <a:pt x="453783" y="787483"/>
                  </a:lnTo>
                  <a:lnTo>
                    <a:pt x="449184" y="738099"/>
                  </a:lnTo>
                  <a:lnTo>
                    <a:pt x="444261" y="689601"/>
                  </a:lnTo>
                  <a:lnTo>
                    <a:pt x="439009" y="641987"/>
                  </a:lnTo>
                  <a:lnTo>
                    <a:pt x="433425" y="595258"/>
                  </a:lnTo>
                  <a:lnTo>
                    <a:pt x="427501" y="549413"/>
                  </a:lnTo>
                  <a:lnTo>
                    <a:pt x="421235" y="504452"/>
                  </a:lnTo>
                  <a:lnTo>
                    <a:pt x="414620" y="460375"/>
                  </a:lnTo>
                  <a:lnTo>
                    <a:pt x="400385" y="376356"/>
                  </a:lnTo>
                  <a:lnTo>
                    <a:pt x="385840" y="300780"/>
                  </a:lnTo>
                  <a:lnTo>
                    <a:pt x="370933" y="233646"/>
                  </a:lnTo>
                  <a:lnTo>
                    <a:pt x="355615" y="174952"/>
                  </a:lnTo>
                  <a:lnTo>
                    <a:pt x="339833" y="124698"/>
                  </a:lnTo>
                  <a:lnTo>
                    <a:pt x="323537" y="82883"/>
                  </a:lnTo>
                  <a:lnTo>
                    <a:pt x="289197" y="24567"/>
                  </a:lnTo>
                  <a:lnTo>
                    <a:pt x="271051" y="8065"/>
                  </a:lnTo>
                  <a:lnTo>
                    <a:pt x="2521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4" name="object 13">
              <a:extLst>
                <a:ext uri="{FF2B5EF4-FFF2-40B4-BE49-F238E27FC236}">
                  <a16:creationId xmlns:a16="http://schemas.microsoft.com/office/drawing/2014/main" id="{ED3CEAEF-016A-80F4-986B-2FEE8366808F}"/>
                </a:ext>
              </a:extLst>
            </p:cNvPr>
            <p:cNvSpPr/>
            <p:nvPr/>
          </p:nvSpPr>
          <p:spPr>
            <a:xfrm>
              <a:off x="4522647" y="2350736"/>
              <a:ext cx="374546" cy="1401230"/>
            </a:xfrm>
            <a:custGeom>
              <a:avLst/>
              <a:gdLst/>
              <a:ahLst/>
              <a:cxnLst/>
              <a:rect l="l" t="t" r="r" b="b"/>
              <a:pathLst>
                <a:path w="483235" h="1807845">
                  <a:moveTo>
                    <a:pt x="4317" y="1807464"/>
                  </a:moveTo>
                  <a:lnTo>
                    <a:pt x="2210" y="1760955"/>
                  </a:lnTo>
                  <a:lnTo>
                    <a:pt x="932" y="1713618"/>
                  </a:lnTo>
                  <a:lnTo>
                    <a:pt x="276" y="1665658"/>
                  </a:lnTo>
                  <a:lnTo>
                    <a:pt x="34" y="1617285"/>
                  </a:lnTo>
                  <a:lnTo>
                    <a:pt x="0" y="1568704"/>
                  </a:lnTo>
                  <a:lnTo>
                    <a:pt x="34" y="1520184"/>
                  </a:lnTo>
                  <a:lnTo>
                    <a:pt x="276" y="1471848"/>
                  </a:lnTo>
                  <a:lnTo>
                    <a:pt x="932" y="1423908"/>
                  </a:lnTo>
                  <a:lnTo>
                    <a:pt x="2210" y="1376578"/>
                  </a:lnTo>
                  <a:lnTo>
                    <a:pt x="4317" y="1330071"/>
                  </a:lnTo>
                  <a:lnTo>
                    <a:pt x="5278" y="1271818"/>
                  </a:lnTo>
                  <a:lnTo>
                    <a:pt x="6674" y="1214454"/>
                  </a:lnTo>
                  <a:lnTo>
                    <a:pt x="8494" y="1157978"/>
                  </a:lnTo>
                  <a:lnTo>
                    <a:pt x="10728" y="1102390"/>
                  </a:lnTo>
                  <a:lnTo>
                    <a:pt x="13366" y="1047689"/>
                  </a:lnTo>
                  <a:lnTo>
                    <a:pt x="16396" y="993875"/>
                  </a:lnTo>
                  <a:lnTo>
                    <a:pt x="19809" y="940948"/>
                  </a:lnTo>
                  <a:lnTo>
                    <a:pt x="23593" y="888907"/>
                  </a:lnTo>
                  <a:lnTo>
                    <a:pt x="27739" y="837752"/>
                  </a:lnTo>
                  <a:lnTo>
                    <a:pt x="32236" y="787483"/>
                  </a:lnTo>
                  <a:lnTo>
                    <a:pt x="37072" y="738099"/>
                  </a:lnTo>
                  <a:lnTo>
                    <a:pt x="42238" y="689601"/>
                  </a:lnTo>
                  <a:lnTo>
                    <a:pt x="47723" y="641987"/>
                  </a:lnTo>
                  <a:lnTo>
                    <a:pt x="53517" y="595258"/>
                  </a:lnTo>
                  <a:lnTo>
                    <a:pt x="59609" y="549413"/>
                  </a:lnTo>
                  <a:lnTo>
                    <a:pt x="65988" y="504452"/>
                  </a:lnTo>
                  <a:lnTo>
                    <a:pt x="72643" y="460375"/>
                  </a:lnTo>
                  <a:lnTo>
                    <a:pt x="85864" y="376356"/>
                  </a:lnTo>
                  <a:lnTo>
                    <a:pt x="99828" y="300780"/>
                  </a:lnTo>
                  <a:lnTo>
                    <a:pt x="114509" y="233646"/>
                  </a:lnTo>
                  <a:lnTo>
                    <a:pt x="129883" y="174952"/>
                  </a:lnTo>
                  <a:lnTo>
                    <a:pt x="145922" y="124698"/>
                  </a:lnTo>
                  <a:lnTo>
                    <a:pt x="162602" y="82883"/>
                  </a:lnTo>
                  <a:lnTo>
                    <a:pt x="197778" y="24567"/>
                  </a:lnTo>
                  <a:lnTo>
                    <a:pt x="235203" y="0"/>
                  </a:lnTo>
                  <a:lnTo>
                    <a:pt x="239394" y="0"/>
                  </a:lnTo>
                  <a:lnTo>
                    <a:pt x="243712" y="0"/>
                  </a:lnTo>
                  <a:lnTo>
                    <a:pt x="247903" y="0"/>
                  </a:lnTo>
                  <a:lnTo>
                    <a:pt x="252221" y="0"/>
                  </a:lnTo>
                  <a:lnTo>
                    <a:pt x="271086" y="8065"/>
                  </a:lnTo>
                  <a:lnTo>
                    <a:pt x="306709" y="49506"/>
                  </a:lnTo>
                  <a:lnTo>
                    <a:pt x="339867" y="124698"/>
                  </a:lnTo>
                  <a:lnTo>
                    <a:pt x="355649" y="174952"/>
                  </a:lnTo>
                  <a:lnTo>
                    <a:pt x="370968" y="233646"/>
                  </a:lnTo>
                  <a:lnTo>
                    <a:pt x="385874" y="300780"/>
                  </a:lnTo>
                  <a:lnTo>
                    <a:pt x="400419" y="376356"/>
                  </a:lnTo>
                  <a:lnTo>
                    <a:pt x="414654" y="460375"/>
                  </a:lnTo>
                  <a:lnTo>
                    <a:pt x="421269" y="504452"/>
                  </a:lnTo>
                  <a:lnTo>
                    <a:pt x="427536" y="549413"/>
                  </a:lnTo>
                  <a:lnTo>
                    <a:pt x="433459" y="595258"/>
                  </a:lnTo>
                  <a:lnTo>
                    <a:pt x="439044" y="641987"/>
                  </a:lnTo>
                  <a:lnTo>
                    <a:pt x="444295" y="689601"/>
                  </a:lnTo>
                  <a:lnTo>
                    <a:pt x="449218" y="738099"/>
                  </a:lnTo>
                  <a:lnTo>
                    <a:pt x="453817" y="787483"/>
                  </a:lnTo>
                  <a:lnTo>
                    <a:pt x="458098" y="837752"/>
                  </a:lnTo>
                  <a:lnTo>
                    <a:pt x="462065" y="888907"/>
                  </a:lnTo>
                  <a:lnTo>
                    <a:pt x="465724" y="940948"/>
                  </a:lnTo>
                  <a:lnTo>
                    <a:pt x="469078" y="993875"/>
                  </a:lnTo>
                  <a:lnTo>
                    <a:pt x="472134" y="1047689"/>
                  </a:lnTo>
                  <a:lnTo>
                    <a:pt x="474897" y="1102390"/>
                  </a:lnTo>
                  <a:lnTo>
                    <a:pt x="477370" y="1157978"/>
                  </a:lnTo>
                  <a:lnTo>
                    <a:pt x="479560" y="1214454"/>
                  </a:lnTo>
                  <a:lnTo>
                    <a:pt x="481471" y="1271818"/>
                  </a:lnTo>
                  <a:lnTo>
                    <a:pt x="483107" y="1330071"/>
                  </a:lnTo>
                  <a:lnTo>
                    <a:pt x="4317" y="180746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5" name="object 14">
              <a:extLst>
                <a:ext uri="{FF2B5EF4-FFF2-40B4-BE49-F238E27FC236}">
                  <a16:creationId xmlns:a16="http://schemas.microsoft.com/office/drawing/2014/main" id="{0D982D0B-8D3D-0D9D-7317-1C6E3C9B0422}"/>
                </a:ext>
              </a:extLst>
            </p:cNvPr>
            <p:cNvSpPr/>
            <p:nvPr/>
          </p:nvSpPr>
          <p:spPr>
            <a:xfrm>
              <a:off x="3493798" y="3372467"/>
              <a:ext cx="1819679" cy="4388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6" name="object 15">
              <a:extLst>
                <a:ext uri="{FF2B5EF4-FFF2-40B4-BE49-F238E27FC236}">
                  <a16:creationId xmlns:a16="http://schemas.microsoft.com/office/drawing/2014/main" id="{09C5B0F8-1845-BFF3-C26B-CB2069980933}"/>
                </a:ext>
              </a:extLst>
            </p:cNvPr>
            <p:cNvSpPr/>
            <p:nvPr/>
          </p:nvSpPr>
          <p:spPr>
            <a:xfrm>
              <a:off x="3493798" y="2350736"/>
              <a:ext cx="1210757" cy="1401230"/>
            </a:xfrm>
            <a:custGeom>
              <a:avLst/>
              <a:gdLst/>
              <a:ahLst/>
              <a:cxnLst/>
              <a:rect l="l" t="t" r="r" b="b"/>
              <a:pathLst>
                <a:path w="1562100" h="1807845">
                  <a:moveTo>
                    <a:pt x="1562100" y="0"/>
                  </a:moveTo>
                  <a:lnTo>
                    <a:pt x="1510682" y="736"/>
                  </a:lnTo>
                  <a:lnTo>
                    <a:pt x="1459877" y="2945"/>
                  </a:lnTo>
                  <a:lnTo>
                    <a:pt x="1409684" y="6627"/>
                  </a:lnTo>
                  <a:lnTo>
                    <a:pt x="1360099" y="11782"/>
                  </a:lnTo>
                  <a:lnTo>
                    <a:pt x="1311123" y="18410"/>
                  </a:lnTo>
                  <a:lnTo>
                    <a:pt x="1262753" y="26512"/>
                  </a:lnTo>
                  <a:lnTo>
                    <a:pt x="1214987" y="36086"/>
                  </a:lnTo>
                  <a:lnTo>
                    <a:pt x="1167825" y="47133"/>
                  </a:lnTo>
                  <a:lnTo>
                    <a:pt x="1121263" y="59654"/>
                  </a:lnTo>
                  <a:lnTo>
                    <a:pt x="1075301" y="73647"/>
                  </a:lnTo>
                  <a:lnTo>
                    <a:pt x="1029937" y="89114"/>
                  </a:lnTo>
                  <a:lnTo>
                    <a:pt x="985170" y="106055"/>
                  </a:lnTo>
                  <a:lnTo>
                    <a:pt x="940996" y="124468"/>
                  </a:lnTo>
                  <a:lnTo>
                    <a:pt x="897416" y="144356"/>
                  </a:lnTo>
                  <a:lnTo>
                    <a:pt x="854427" y="165716"/>
                  </a:lnTo>
                  <a:lnTo>
                    <a:pt x="812028" y="188550"/>
                  </a:lnTo>
                  <a:lnTo>
                    <a:pt x="770216" y="212858"/>
                  </a:lnTo>
                  <a:lnTo>
                    <a:pt x="728991" y="238639"/>
                  </a:lnTo>
                  <a:lnTo>
                    <a:pt x="688350" y="265894"/>
                  </a:lnTo>
                  <a:lnTo>
                    <a:pt x="648293" y="294623"/>
                  </a:lnTo>
                  <a:lnTo>
                    <a:pt x="608817" y="324826"/>
                  </a:lnTo>
                  <a:lnTo>
                    <a:pt x="569920" y="356502"/>
                  </a:lnTo>
                  <a:lnTo>
                    <a:pt x="531601" y="389652"/>
                  </a:lnTo>
                  <a:lnTo>
                    <a:pt x="493859" y="424276"/>
                  </a:lnTo>
                  <a:lnTo>
                    <a:pt x="456692" y="460375"/>
                  </a:lnTo>
                  <a:lnTo>
                    <a:pt x="421046" y="496998"/>
                  </a:lnTo>
                  <a:lnTo>
                    <a:pt x="386836" y="534235"/>
                  </a:lnTo>
                  <a:lnTo>
                    <a:pt x="354063" y="572083"/>
                  </a:lnTo>
                  <a:lnTo>
                    <a:pt x="322729" y="610540"/>
                  </a:lnTo>
                  <a:lnTo>
                    <a:pt x="292835" y="649606"/>
                  </a:lnTo>
                  <a:lnTo>
                    <a:pt x="264383" y="689277"/>
                  </a:lnTo>
                  <a:lnTo>
                    <a:pt x="237375" y="729553"/>
                  </a:lnTo>
                  <a:lnTo>
                    <a:pt x="211813" y="770432"/>
                  </a:lnTo>
                  <a:lnTo>
                    <a:pt x="187697" y="811912"/>
                  </a:lnTo>
                  <a:lnTo>
                    <a:pt x="165030" y="853991"/>
                  </a:lnTo>
                  <a:lnTo>
                    <a:pt x="143814" y="896669"/>
                  </a:lnTo>
                  <a:lnTo>
                    <a:pt x="124049" y="939942"/>
                  </a:lnTo>
                  <a:lnTo>
                    <a:pt x="105739" y="983811"/>
                  </a:lnTo>
                  <a:lnTo>
                    <a:pt x="88883" y="1028272"/>
                  </a:lnTo>
                  <a:lnTo>
                    <a:pt x="73485" y="1073324"/>
                  </a:lnTo>
                  <a:lnTo>
                    <a:pt x="59545" y="1118966"/>
                  </a:lnTo>
                  <a:lnTo>
                    <a:pt x="47065" y="1165196"/>
                  </a:lnTo>
                  <a:lnTo>
                    <a:pt x="36048" y="1212013"/>
                  </a:lnTo>
                  <a:lnTo>
                    <a:pt x="26494" y="1259414"/>
                  </a:lnTo>
                  <a:lnTo>
                    <a:pt x="18405" y="1307397"/>
                  </a:lnTo>
                  <a:lnTo>
                    <a:pt x="11784" y="1355963"/>
                  </a:lnTo>
                  <a:lnTo>
                    <a:pt x="6631" y="1405108"/>
                  </a:lnTo>
                  <a:lnTo>
                    <a:pt x="2948" y="1454830"/>
                  </a:lnTo>
                  <a:lnTo>
                    <a:pt x="737" y="1505130"/>
                  </a:lnTo>
                  <a:lnTo>
                    <a:pt x="0" y="1556004"/>
                  </a:lnTo>
                  <a:lnTo>
                    <a:pt x="0" y="1581531"/>
                  </a:lnTo>
                  <a:lnTo>
                    <a:pt x="26574" y="1616759"/>
                  </a:lnTo>
                  <a:lnTo>
                    <a:pt x="85738" y="1650549"/>
                  </a:lnTo>
                  <a:lnTo>
                    <a:pt x="127476" y="1666779"/>
                  </a:lnTo>
                  <a:lnTo>
                    <a:pt x="177283" y="1682499"/>
                  </a:lnTo>
                  <a:lnTo>
                    <a:pt x="235135" y="1697657"/>
                  </a:lnTo>
                  <a:lnTo>
                    <a:pt x="301004" y="1712204"/>
                  </a:lnTo>
                  <a:lnTo>
                    <a:pt x="374865" y="1726090"/>
                  </a:lnTo>
                  <a:lnTo>
                    <a:pt x="456692" y="1739264"/>
                  </a:lnTo>
                  <a:lnTo>
                    <a:pt x="500858" y="1745857"/>
                  </a:lnTo>
                  <a:lnTo>
                    <a:pt x="545990" y="1752101"/>
                  </a:lnTo>
                  <a:lnTo>
                    <a:pt x="592076" y="1758003"/>
                  </a:lnTo>
                  <a:lnTo>
                    <a:pt x="639106" y="1763566"/>
                  </a:lnTo>
                  <a:lnTo>
                    <a:pt x="687069" y="1768796"/>
                  </a:lnTo>
                  <a:lnTo>
                    <a:pt x="735955" y="1773699"/>
                  </a:lnTo>
                  <a:lnTo>
                    <a:pt x="785754" y="1778279"/>
                  </a:lnTo>
                  <a:lnTo>
                    <a:pt x="836454" y="1782542"/>
                  </a:lnTo>
                  <a:lnTo>
                    <a:pt x="888045" y="1786492"/>
                  </a:lnTo>
                  <a:lnTo>
                    <a:pt x="940518" y="1790135"/>
                  </a:lnTo>
                  <a:lnTo>
                    <a:pt x="993860" y="1793476"/>
                  </a:lnTo>
                  <a:lnTo>
                    <a:pt x="1048062" y="1796520"/>
                  </a:lnTo>
                  <a:lnTo>
                    <a:pt x="1103112" y="1799272"/>
                  </a:lnTo>
                  <a:lnTo>
                    <a:pt x="1159002" y="1801737"/>
                  </a:lnTo>
                  <a:lnTo>
                    <a:pt x="1215719" y="1803921"/>
                  </a:lnTo>
                  <a:lnTo>
                    <a:pt x="1273253" y="1805828"/>
                  </a:lnTo>
                  <a:lnTo>
                    <a:pt x="1331595" y="1807464"/>
                  </a:lnTo>
                  <a:lnTo>
                    <a:pt x="1329549" y="1760955"/>
                  </a:lnTo>
                  <a:lnTo>
                    <a:pt x="1328309" y="1713618"/>
                  </a:lnTo>
                  <a:lnTo>
                    <a:pt x="1327672" y="1665658"/>
                  </a:lnTo>
                  <a:lnTo>
                    <a:pt x="1327437" y="1617285"/>
                  </a:lnTo>
                  <a:lnTo>
                    <a:pt x="1327672" y="1471848"/>
                  </a:lnTo>
                  <a:lnTo>
                    <a:pt x="1328309" y="1423908"/>
                  </a:lnTo>
                  <a:lnTo>
                    <a:pt x="1329549" y="1376578"/>
                  </a:lnTo>
                  <a:lnTo>
                    <a:pt x="1331595" y="1330071"/>
                  </a:lnTo>
                  <a:lnTo>
                    <a:pt x="1332575" y="1271818"/>
                  </a:lnTo>
                  <a:lnTo>
                    <a:pt x="1333986" y="1214454"/>
                  </a:lnTo>
                  <a:lnTo>
                    <a:pt x="1335817" y="1157978"/>
                  </a:lnTo>
                  <a:lnTo>
                    <a:pt x="1338058" y="1102390"/>
                  </a:lnTo>
                  <a:lnTo>
                    <a:pt x="1340699" y="1047689"/>
                  </a:lnTo>
                  <a:lnTo>
                    <a:pt x="1343729" y="993875"/>
                  </a:lnTo>
                  <a:lnTo>
                    <a:pt x="1347140" y="940948"/>
                  </a:lnTo>
                  <a:lnTo>
                    <a:pt x="1350921" y="888907"/>
                  </a:lnTo>
                  <a:lnTo>
                    <a:pt x="1355061" y="837752"/>
                  </a:lnTo>
                  <a:lnTo>
                    <a:pt x="1359551" y="787483"/>
                  </a:lnTo>
                  <a:lnTo>
                    <a:pt x="1364380" y="738099"/>
                  </a:lnTo>
                  <a:lnTo>
                    <a:pt x="1369538" y="689601"/>
                  </a:lnTo>
                  <a:lnTo>
                    <a:pt x="1375017" y="641987"/>
                  </a:lnTo>
                  <a:lnTo>
                    <a:pt x="1380804" y="595258"/>
                  </a:lnTo>
                  <a:lnTo>
                    <a:pt x="1386890" y="549413"/>
                  </a:lnTo>
                  <a:lnTo>
                    <a:pt x="1393266" y="504452"/>
                  </a:lnTo>
                  <a:lnTo>
                    <a:pt x="1399921" y="460375"/>
                  </a:lnTo>
                  <a:lnTo>
                    <a:pt x="1413103" y="376356"/>
                  </a:lnTo>
                  <a:lnTo>
                    <a:pt x="1427028" y="300780"/>
                  </a:lnTo>
                  <a:lnTo>
                    <a:pt x="1441672" y="233646"/>
                  </a:lnTo>
                  <a:lnTo>
                    <a:pt x="1457008" y="174952"/>
                  </a:lnTo>
                  <a:lnTo>
                    <a:pt x="1473009" y="124698"/>
                  </a:lnTo>
                  <a:lnTo>
                    <a:pt x="1489651" y="82883"/>
                  </a:lnTo>
                  <a:lnTo>
                    <a:pt x="1524750" y="24567"/>
                  </a:lnTo>
                  <a:lnTo>
                    <a:pt x="1543157" y="8065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57" name="object 16">
              <a:extLst>
                <a:ext uri="{FF2B5EF4-FFF2-40B4-BE49-F238E27FC236}">
                  <a16:creationId xmlns:a16="http://schemas.microsoft.com/office/drawing/2014/main" id="{A7C5C075-7707-FC73-103F-63F2C3042D19}"/>
                </a:ext>
              </a:extLst>
            </p:cNvPr>
            <p:cNvSpPr/>
            <p:nvPr/>
          </p:nvSpPr>
          <p:spPr>
            <a:xfrm>
              <a:off x="3493798" y="2350736"/>
              <a:ext cx="1210757" cy="1401230"/>
            </a:xfrm>
            <a:custGeom>
              <a:avLst/>
              <a:gdLst/>
              <a:ahLst/>
              <a:cxnLst/>
              <a:rect l="l" t="t" r="r" b="b"/>
              <a:pathLst>
                <a:path w="1562100" h="1807845">
                  <a:moveTo>
                    <a:pt x="1562100" y="0"/>
                  </a:moveTo>
                  <a:lnTo>
                    <a:pt x="1524750" y="24567"/>
                  </a:lnTo>
                  <a:lnTo>
                    <a:pt x="1489651" y="82883"/>
                  </a:lnTo>
                  <a:lnTo>
                    <a:pt x="1473009" y="124698"/>
                  </a:lnTo>
                  <a:lnTo>
                    <a:pt x="1457008" y="174952"/>
                  </a:lnTo>
                  <a:lnTo>
                    <a:pt x="1441672" y="233646"/>
                  </a:lnTo>
                  <a:lnTo>
                    <a:pt x="1427028" y="300780"/>
                  </a:lnTo>
                  <a:lnTo>
                    <a:pt x="1413103" y="376356"/>
                  </a:lnTo>
                  <a:lnTo>
                    <a:pt x="1399921" y="460375"/>
                  </a:lnTo>
                  <a:lnTo>
                    <a:pt x="1393266" y="504452"/>
                  </a:lnTo>
                  <a:lnTo>
                    <a:pt x="1386890" y="549413"/>
                  </a:lnTo>
                  <a:lnTo>
                    <a:pt x="1380804" y="595258"/>
                  </a:lnTo>
                  <a:lnTo>
                    <a:pt x="1375017" y="641987"/>
                  </a:lnTo>
                  <a:lnTo>
                    <a:pt x="1369538" y="689601"/>
                  </a:lnTo>
                  <a:lnTo>
                    <a:pt x="1364380" y="738099"/>
                  </a:lnTo>
                  <a:lnTo>
                    <a:pt x="1359551" y="787483"/>
                  </a:lnTo>
                  <a:lnTo>
                    <a:pt x="1355061" y="837752"/>
                  </a:lnTo>
                  <a:lnTo>
                    <a:pt x="1350921" y="888907"/>
                  </a:lnTo>
                  <a:lnTo>
                    <a:pt x="1347140" y="940948"/>
                  </a:lnTo>
                  <a:lnTo>
                    <a:pt x="1343729" y="993875"/>
                  </a:lnTo>
                  <a:lnTo>
                    <a:pt x="1340699" y="1047689"/>
                  </a:lnTo>
                  <a:lnTo>
                    <a:pt x="1338058" y="1102390"/>
                  </a:lnTo>
                  <a:lnTo>
                    <a:pt x="1335817" y="1157978"/>
                  </a:lnTo>
                  <a:lnTo>
                    <a:pt x="1333986" y="1214454"/>
                  </a:lnTo>
                  <a:lnTo>
                    <a:pt x="1332575" y="1271818"/>
                  </a:lnTo>
                  <a:lnTo>
                    <a:pt x="1331595" y="1330071"/>
                  </a:lnTo>
                  <a:lnTo>
                    <a:pt x="1329549" y="1376578"/>
                  </a:lnTo>
                  <a:lnTo>
                    <a:pt x="1328309" y="1423908"/>
                  </a:lnTo>
                  <a:lnTo>
                    <a:pt x="1327672" y="1471848"/>
                  </a:lnTo>
                  <a:lnTo>
                    <a:pt x="1327437" y="1520184"/>
                  </a:lnTo>
                  <a:lnTo>
                    <a:pt x="1327404" y="1568704"/>
                  </a:lnTo>
                  <a:lnTo>
                    <a:pt x="1327437" y="1617285"/>
                  </a:lnTo>
                  <a:lnTo>
                    <a:pt x="1327672" y="1665658"/>
                  </a:lnTo>
                  <a:lnTo>
                    <a:pt x="1328309" y="1713618"/>
                  </a:lnTo>
                  <a:lnTo>
                    <a:pt x="1329549" y="1760955"/>
                  </a:lnTo>
                  <a:lnTo>
                    <a:pt x="1331595" y="1807464"/>
                  </a:lnTo>
                  <a:lnTo>
                    <a:pt x="1273253" y="1805828"/>
                  </a:lnTo>
                  <a:lnTo>
                    <a:pt x="1215719" y="1803921"/>
                  </a:lnTo>
                  <a:lnTo>
                    <a:pt x="1159002" y="1801737"/>
                  </a:lnTo>
                  <a:lnTo>
                    <a:pt x="1103112" y="1799272"/>
                  </a:lnTo>
                  <a:lnTo>
                    <a:pt x="1048062" y="1796520"/>
                  </a:lnTo>
                  <a:lnTo>
                    <a:pt x="993860" y="1793476"/>
                  </a:lnTo>
                  <a:lnTo>
                    <a:pt x="940518" y="1790135"/>
                  </a:lnTo>
                  <a:lnTo>
                    <a:pt x="888045" y="1786492"/>
                  </a:lnTo>
                  <a:lnTo>
                    <a:pt x="836454" y="1782542"/>
                  </a:lnTo>
                  <a:lnTo>
                    <a:pt x="785754" y="1778279"/>
                  </a:lnTo>
                  <a:lnTo>
                    <a:pt x="735955" y="1773699"/>
                  </a:lnTo>
                  <a:lnTo>
                    <a:pt x="687069" y="1768796"/>
                  </a:lnTo>
                  <a:lnTo>
                    <a:pt x="639106" y="1763566"/>
                  </a:lnTo>
                  <a:lnTo>
                    <a:pt x="592076" y="1758003"/>
                  </a:lnTo>
                  <a:lnTo>
                    <a:pt x="545990" y="1752101"/>
                  </a:lnTo>
                  <a:lnTo>
                    <a:pt x="500858" y="1745857"/>
                  </a:lnTo>
                  <a:lnTo>
                    <a:pt x="456692" y="1739264"/>
                  </a:lnTo>
                  <a:lnTo>
                    <a:pt x="374865" y="1726090"/>
                  </a:lnTo>
                  <a:lnTo>
                    <a:pt x="301004" y="1712204"/>
                  </a:lnTo>
                  <a:lnTo>
                    <a:pt x="235135" y="1697657"/>
                  </a:lnTo>
                  <a:lnTo>
                    <a:pt x="177283" y="1682499"/>
                  </a:lnTo>
                  <a:lnTo>
                    <a:pt x="127476" y="1666779"/>
                  </a:lnTo>
                  <a:lnTo>
                    <a:pt x="85738" y="1650549"/>
                  </a:lnTo>
                  <a:lnTo>
                    <a:pt x="26574" y="1616759"/>
                  </a:lnTo>
                  <a:lnTo>
                    <a:pt x="0" y="1581531"/>
                  </a:lnTo>
                  <a:lnTo>
                    <a:pt x="0" y="1577213"/>
                  </a:lnTo>
                  <a:lnTo>
                    <a:pt x="0" y="1577213"/>
                  </a:lnTo>
                  <a:lnTo>
                    <a:pt x="0" y="1556004"/>
                  </a:lnTo>
                  <a:lnTo>
                    <a:pt x="737" y="1505130"/>
                  </a:lnTo>
                  <a:lnTo>
                    <a:pt x="2948" y="1454830"/>
                  </a:lnTo>
                  <a:lnTo>
                    <a:pt x="6631" y="1405108"/>
                  </a:lnTo>
                  <a:lnTo>
                    <a:pt x="11784" y="1355963"/>
                  </a:lnTo>
                  <a:lnTo>
                    <a:pt x="18405" y="1307397"/>
                  </a:lnTo>
                  <a:lnTo>
                    <a:pt x="26494" y="1259414"/>
                  </a:lnTo>
                  <a:lnTo>
                    <a:pt x="36048" y="1212013"/>
                  </a:lnTo>
                  <a:lnTo>
                    <a:pt x="47065" y="1165196"/>
                  </a:lnTo>
                  <a:lnTo>
                    <a:pt x="59545" y="1118966"/>
                  </a:lnTo>
                  <a:lnTo>
                    <a:pt x="73485" y="1073324"/>
                  </a:lnTo>
                  <a:lnTo>
                    <a:pt x="88883" y="1028272"/>
                  </a:lnTo>
                  <a:lnTo>
                    <a:pt x="105739" y="983811"/>
                  </a:lnTo>
                  <a:lnTo>
                    <a:pt x="124049" y="939942"/>
                  </a:lnTo>
                  <a:lnTo>
                    <a:pt x="143814" y="896669"/>
                  </a:lnTo>
                  <a:lnTo>
                    <a:pt x="165030" y="853991"/>
                  </a:lnTo>
                  <a:lnTo>
                    <a:pt x="187697" y="811912"/>
                  </a:lnTo>
                  <a:lnTo>
                    <a:pt x="211813" y="770432"/>
                  </a:lnTo>
                  <a:lnTo>
                    <a:pt x="237375" y="729553"/>
                  </a:lnTo>
                  <a:lnTo>
                    <a:pt x="264383" y="689277"/>
                  </a:lnTo>
                  <a:lnTo>
                    <a:pt x="292835" y="649606"/>
                  </a:lnTo>
                  <a:lnTo>
                    <a:pt x="322729" y="610540"/>
                  </a:lnTo>
                  <a:lnTo>
                    <a:pt x="354063" y="572083"/>
                  </a:lnTo>
                  <a:lnTo>
                    <a:pt x="386836" y="534235"/>
                  </a:lnTo>
                  <a:lnTo>
                    <a:pt x="421046" y="496998"/>
                  </a:lnTo>
                  <a:lnTo>
                    <a:pt x="456692" y="460375"/>
                  </a:lnTo>
                  <a:lnTo>
                    <a:pt x="493859" y="424276"/>
                  </a:lnTo>
                  <a:lnTo>
                    <a:pt x="531601" y="389652"/>
                  </a:lnTo>
                  <a:lnTo>
                    <a:pt x="569920" y="356502"/>
                  </a:lnTo>
                  <a:lnTo>
                    <a:pt x="608817" y="324826"/>
                  </a:lnTo>
                  <a:lnTo>
                    <a:pt x="648293" y="294623"/>
                  </a:lnTo>
                  <a:lnTo>
                    <a:pt x="688350" y="265894"/>
                  </a:lnTo>
                  <a:lnTo>
                    <a:pt x="728991" y="238639"/>
                  </a:lnTo>
                  <a:lnTo>
                    <a:pt x="770216" y="212858"/>
                  </a:lnTo>
                  <a:lnTo>
                    <a:pt x="812028" y="188550"/>
                  </a:lnTo>
                  <a:lnTo>
                    <a:pt x="854427" y="165716"/>
                  </a:lnTo>
                  <a:lnTo>
                    <a:pt x="897416" y="144356"/>
                  </a:lnTo>
                  <a:lnTo>
                    <a:pt x="940996" y="124468"/>
                  </a:lnTo>
                  <a:lnTo>
                    <a:pt x="985170" y="106055"/>
                  </a:lnTo>
                  <a:lnTo>
                    <a:pt x="1029937" y="89114"/>
                  </a:lnTo>
                  <a:lnTo>
                    <a:pt x="1075301" y="73647"/>
                  </a:lnTo>
                  <a:lnTo>
                    <a:pt x="1121263" y="59654"/>
                  </a:lnTo>
                  <a:lnTo>
                    <a:pt x="1167825" y="47133"/>
                  </a:lnTo>
                  <a:lnTo>
                    <a:pt x="1214987" y="36086"/>
                  </a:lnTo>
                  <a:lnTo>
                    <a:pt x="1262753" y="26512"/>
                  </a:lnTo>
                  <a:lnTo>
                    <a:pt x="1311123" y="18410"/>
                  </a:lnTo>
                  <a:lnTo>
                    <a:pt x="1360099" y="11782"/>
                  </a:lnTo>
                  <a:lnTo>
                    <a:pt x="1409684" y="6627"/>
                  </a:lnTo>
                  <a:lnTo>
                    <a:pt x="1459877" y="2945"/>
                  </a:lnTo>
                  <a:lnTo>
                    <a:pt x="1510682" y="736"/>
                  </a:lnTo>
                  <a:lnTo>
                    <a:pt x="156210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8" name="object 17">
              <a:extLst>
                <a:ext uri="{FF2B5EF4-FFF2-40B4-BE49-F238E27FC236}">
                  <a16:creationId xmlns:a16="http://schemas.microsoft.com/office/drawing/2014/main" id="{727E043D-1C28-8ED4-D821-38528E43479F}"/>
                </a:ext>
              </a:extLst>
            </p:cNvPr>
            <p:cNvSpPr/>
            <p:nvPr/>
          </p:nvSpPr>
          <p:spPr>
            <a:xfrm>
              <a:off x="4657307" y="3813104"/>
              <a:ext cx="1594064" cy="2038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9" name="object 18">
              <a:extLst>
                <a:ext uri="{FF2B5EF4-FFF2-40B4-BE49-F238E27FC236}">
                  <a16:creationId xmlns:a16="http://schemas.microsoft.com/office/drawing/2014/main" id="{789084BA-3D98-313C-A351-29C1845F3967}"/>
                </a:ext>
              </a:extLst>
            </p:cNvPr>
            <p:cNvSpPr/>
            <p:nvPr/>
          </p:nvSpPr>
          <p:spPr>
            <a:xfrm>
              <a:off x="4714005" y="3582755"/>
              <a:ext cx="1403691" cy="374546"/>
            </a:xfrm>
            <a:custGeom>
              <a:avLst/>
              <a:gdLst/>
              <a:ahLst/>
              <a:cxnLst/>
              <a:rect l="l" t="t" r="r" b="b"/>
              <a:pathLst>
                <a:path w="1811020" h="483235">
                  <a:moveTo>
                    <a:pt x="478281" y="0"/>
                  </a:moveTo>
                  <a:lnTo>
                    <a:pt x="0" y="478789"/>
                  </a:lnTo>
                  <a:lnTo>
                    <a:pt x="46170" y="480897"/>
                  </a:lnTo>
                  <a:lnTo>
                    <a:pt x="92754" y="482175"/>
                  </a:lnTo>
                  <a:lnTo>
                    <a:pt x="140168" y="482831"/>
                  </a:lnTo>
                  <a:lnTo>
                    <a:pt x="188825" y="483073"/>
                  </a:lnTo>
                  <a:lnTo>
                    <a:pt x="336248" y="482831"/>
                  </a:lnTo>
                  <a:lnTo>
                    <a:pt x="384283" y="482175"/>
                  </a:lnTo>
                  <a:lnTo>
                    <a:pt x="431697" y="480897"/>
                  </a:lnTo>
                  <a:lnTo>
                    <a:pt x="478281" y="478789"/>
                  </a:lnTo>
                  <a:lnTo>
                    <a:pt x="536603" y="477154"/>
                  </a:lnTo>
                  <a:lnTo>
                    <a:pt x="594042" y="475247"/>
                  </a:lnTo>
                  <a:lnTo>
                    <a:pt x="650596" y="473063"/>
                  </a:lnTo>
                  <a:lnTo>
                    <a:pt x="706266" y="470596"/>
                  </a:lnTo>
                  <a:lnTo>
                    <a:pt x="761052" y="467843"/>
                  </a:lnTo>
                  <a:lnTo>
                    <a:pt x="814953" y="464797"/>
                  </a:lnTo>
                  <a:lnTo>
                    <a:pt x="867969" y="461452"/>
                  </a:lnTo>
                  <a:lnTo>
                    <a:pt x="920099" y="457805"/>
                  </a:lnTo>
                  <a:lnTo>
                    <a:pt x="971344" y="453849"/>
                  </a:lnTo>
                  <a:lnTo>
                    <a:pt x="1021702" y="449579"/>
                  </a:lnTo>
                  <a:lnTo>
                    <a:pt x="1071174" y="444991"/>
                  </a:lnTo>
                  <a:lnTo>
                    <a:pt x="1119759" y="440078"/>
                  </a:lnTo>
                  <a:lnTo>
                    <a:pt x="1167458" y="434835"/>
                  </a:lnTo>
                  <a:lnTo>
                    <a:pt x="1214269" y="429258"/>
                  </a:lnTo>
                  <a:lnTo>
                    <a:pt x="1260192" y="423340"/>
                  </a:lnTo>
                  <a:lnTo>
                    <a:pt x="1305227" y="417077"/>
                  </a:lnTo>
                  <a:lnTo>
                    <a:pt x="1349375" y="410463"/>
                  </a:lnTo>
                  <a:lnTo>
                    <a:pt x="1432259" y="397248"/>
                  </a:lnTo>
                  <a:lnTo>
                    <a:pt x="1506768" y="383314"/>
                  </a:lnTo>
                  <a:lnTo>
                    <a:pt x="1572980" y="368714"/>
                  </a:lnTo>
                  <a:lnTo>
                    <a:pt x="1630969" y="353500"/>
                  </a:lnTo>
                  <a:lnTo>
                    <a:pt x="1680813" y="337724"/>
                  </a:lnTo>
                  <a:lnTo>
                    <a:pt x="1722587" y="321438"/>
                  </a:lnTo>
                  <a:lnTo>
                    <a:pt x="1782231" y="287540"/>
                  </a:lnTo>
                  <a:lnTo>
                    <a:pt x="1810511" y="252221"/>
                  </a:lnTo>
                  <a:lnTo>
                    <a:pt x="1810511" y="226567"/>
                  </a:lnTo>
                  <a:lnTo>
                    <a:pt x="1782231" y="191250"/>
                  </a:lnTo>
                  <a:lnTo>
                    <a:pt x="1722587" y="157360"/>
                  </a:lnTo>
                  <a:lnTo>
                    <a:pt x="1680813" y="141081"/>
                  </a:lnTo>
                  <a:lnTo>
                    <a:pt x="1630969" y="125316"/>
                  </a:lnTo>
                  <a:lnTo>
                    <a:pt x="1572980" y="110118"/>
                  </a:lnTo>
                  <a:lnTo>
                    <a:pt x="1506768" y="95540"/>
                  </a:lnTo>
                  <a:lnTo>
                    <a:pt x="1432259" y="81634"/>
                  </a:lnTo>
                  <a:lnTo>
                    <a:pt x="1349375" y="68452"/>
                  </a:lnTo>
                  <a:lnTo>
                    <a:pt x="1305227" y="61838"/>
                  </a:lnTo>
                  <a:lnTo>
                    <a:pt x="1260192" y="55571"/>
                  </a:lnTo>
                  <a:lnTo>
                    <a:pt x="1214269" y="49648"/>
                  </a:lnTo>
                  <a:lnTo>
                    <a:pt x="1167458" y="44063"/>
                  </a:lnTo>
                  <a:lnTo>
                    <a:pt x="1119759" y="38812"/>
                  </a:lnTo>
                  <a:lnTo>
                    <a:pt x="1071174" y="33889"/>
                  </a:lnTo>
                  <a:lnTo>
                    <a:pt x="1021702" y="29290"/>
                  </a:lnTo>
                  <a:lnTo>
                    <a:pt x="971344" y="25009"/>
                  </a:lnTo>
                  <a:lnTo>
                    <a:pt x="920099" y="21042"/>
                  </a:lnTo>
                  <a:lnTo>
                    <a:pt x="867969" y="17383"/>
                  </a:lnTo>
                  <a:lnTo>
                    <a:pt x="814953" y="14029"/>
                  </a:lnTo>
                  <a:lnTo>
                    <a:pt x="761052" y="10973"/>
                  </a:lnTo>
                  <a:lnTo>
                    <a:pt x="706266" y="8210"/>
                  </a:lnTo>
                  <a:lnTo>
                    <a:pt x="650596" y="5737"/>
                  </a:lnTo>
                  <a:lnTo>
                    <a:pt x="594042" y="3547"/>
                  </a:lnTo>
                  <a:lnTo>
                    <a:pt x="536603" y="1636"/>
                  </a:lnTo>
                  <a:lnTo>
                    <a:pt x="478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CB99D1AD-099E-475A-52AC-3EB3BF1AD353}"/>
                </a:ext>
              </a:extLst>
            </p:cNvPr>
            <p:cNvSpPr/>
            <p:nvPr/>
          </p:nvSpPr>
          <p:spPr>
            <a:xfrm>
              <a:off x="4714005" y="3582755"/>
              <a:ext cx="1403691" cy="374546"/>
            </a:xfrm>
            <a:custGeom>
              <a:avLst/>
              <a:gdLst/>
              <a:ahLst/>
              <a:cxnLst/>
              <a:rect l="l" t="t" r="r" b="b"/>
              <a:pathLst>
                <a:path w="1811020" h="483235">
                  <a:moveTo>
                    <a:pt x="1810511" y="252221"/>
                  </a:moveTo>
                  <a:lnTo>
                    <a:pt x="1782231" y="287540"/>
                  </a:lnTo>
                  <a:lnTo>
                    <a:pt x="1722587" y="321438"/>
                  </a:lnTo>
                  <a:lnTo>
                    <a:pt x="1680813" y="337724"/>
                  </a:lnTo>
                  <a:lnTo>
                    <a:pt x="1630969" y="353500"/>
                  </a:lnTo>
                  <a:lnTo>
                    <a:pt x="1572980" y="368714"/>
                  </a:lnTo>
                  <a:lnTo>
                    <a:pt x="1506768" y="383314"/>
                  </a:lnTo>
                  <a:lnTo>
                    <a:pt x="1432259" y="397248"/>
                  </a:lnTo>
                  <a:lnTo>
                    <a:pt x="1349375" y="410463"/>
                  </a:lnTo>
                  <a:lnTo>
                    <a:pt x="1305227" y="417077"/>
                  </a:lnTo>
                  <a:lnTo>
                    <a:pt x="1260192" y="423340"/>
                  </a:lnTo>
                  <a:lnTo>
                    <a:pt x="1214269" y="429258"/>
                  </a:lnTo>
                  <a:lnTo>
                    <a:pt x="1167458" y="434835"/>
                  </a:lnTo>
                  <a:lnTo>
                    <a:pt x="1119759" y="440078"/>
                  </a:lnTo>
                  <a:lnTo>
                    <a:pt x="1071174" y="444991"/>
                  </a:lnTo>
                  <a:lnTo>
                    <a:pt x="1021702" y="449579"/>
                  </a:lnTo>
                  <a:lnTo>
                    <a:pt x="971344" y="453849"/>
                  </a:lnTo>
                  <a:lnTo>
                    <a:pt x="920099" y="457805"/>
                  </a:lnTo>
                  <a:lnTo>
                    <a:pt x="867969" y="461452"/>
                  </a:lnTo>
                  <a:lnTo>
                    <a:pt x="814953" y="464797"/>
                  </a:lnTo>
                  <a:lnTo>
                    <a:pt x="761052" y="467843"/>
                  </a:lnTo>
                  <a:lnTo>
                    <a:pt x="706266" y="470596"/>
                  </a:lnTo>
                  <a:lnTo>
                    <a:pt x="650596" y="473063"/>
                  </a:lnTo>
                  <a:lnTo>
                    <a:pt x="594042" y="475247"/>
                  </a:lnTo>
                  <a:lnTo>
                    <a:pt x="536603" y="477154"/>
                  </a:lnTo>
                  <a:lnTo>
                    <a:pt x="478281" y="478789"/>
                  </a:lnTo>
                  <a:lnTo>
                    <a:pt x="431697" y="480897"/>
                  </a:lnTo>
                  <a:lnTo>
                    <a:pt x="384283" y="482175"/>
                  </a:lnTo>
                  <a:lnTo>
                    <a:pt x="336248" y="482831"/>
                  </a:lnTo>
                  <a:lnTo>
                    <a:pt x="287798" y="483073"/>
                  </a:lnTo>
                  <a:lnTo>
                    <a:pt x="239140" y="483107"/>
                  </a:lnTo>
                  <a:lnTo>
                    <a:pt x="188825" y="483073"/>
                  </a:lnTo>
                  <a:lnTo>
                    <a:pt x="140168" y="482831"/>
                  </a:lnTo>
                  <a:lnTo>
                    <a:pt x="92754" y="482175"/>
                  </a:lnTo>
                  <a:lnTo>
                    <a:pt x="46170" y="480897"/>
                  </a:lnTo>
                  <a:lnTo>
                    <a:pt x="0" y="478789"/>
                  </a:lnTo>
                  <a:lnTo>
                    <a:pt x="276506" y="201989"/>
                  </a:lnTo>
                  <a:lnTo>
                    <a:pt x="418496" y="59848"/>
                  </a:lnTo>
                  <a:lnTo>
                    <a:pt x="470808" y="7481"/>
                  </a:lnTo>
                  <a:lnTo>
                    <a:pt x="478281" y="0"/>
                  </a:lnTo>
                  <a:lnTo>
                    <a:pt x="536603" y="1636"/>
                  </a:lnTo>
                  <a:lnTo>
                    <a:pt x="594042" y="3547"/>
                  </a:lnTo>
                  <a:lnTo>
                    <a:pt x="650596" y="5737"/>
                  </a:lnTo>
                  <a:lnTo>
                    <a:pt x="706266" y="8210"/>
                  </a:lnTo>
                  <a:lnTo>
                    <a:pt x="761052" y="10973"/>
                  </a:lnTo>
                  <a:lnTo>
                    <a:pt x="814953" y="14029"/>
                  </a:lnTo>
                  <a:lnTo>
                    <a:pt x="867969" y="17383"/>
                  </a:lnTo>
                  <a:lnTo>
                    <a:pt x="920099" y="21042"/>
                  </a:lnTo>
                  <a:lnTo>
                    <a:pt x="971344" y="25009"/>
                  </a:lnTo>
                  <a:lnTo>
                    <a:pt x="1021702" y="29290"/>
                  </a:lnTo>
                  <a:lnTo>
                    <a:pt x="1071174" y="33889"/>
                  </a:lnTo>
                  <a:lnTo>
                    <a:pt x="1119759" y="38812"/>
                  </a:lnTo>
                  <a:lnTo>
                    <a:pt x="1167458" y="44063"/>
                  </a:lnTo>
                  <a:lnTo>
                    <a:pt x="1214269" y="49648"/>
                  </a:lnTo>
                  <a:lnTo>
                    <a:pt x="1260192" y="55571"/>
                  </a:lnTo>
                  <a:lnTo>
                    <a:pt x="1305227" y="61838"/>
                  </a:lnTo>
                  <a:lnTo>
                    <a:pt x="1349375" y="68452"/>
                  </a:lnTo>
                  <a:lnTo>
                    <a:pt x="1432259" y="81634"/>
                  </a:lnTo>
                  <a:lnTo>
                    <a:pt x="1506768" y="95540"/>
                  </a:lnTo>
                  <a:lnTo>
                    <a:pt x="1572980" y="110118"/>
                  </a:lnTo>
                  <a:lnTo>
                    <a:pt x="1630969" y="125316"/>
                  </a:lnTo>
                  <a:lnTo>
                    <a:pt x="1680813" y="141081"/>
                  </a:lnTo>
                  <a:lnTo>
                    <a:pt x="1722587" y="157360"/>
                  </a:lnTo>
                  <a:lnTo>
                    <a:pt x="1782231" y="191250"/>
                  </a:lnTo>
                  <a:lnTo>
                    <a:pt x="1810511" y="226567"/>
                  </a:lnTo>
                  <a:lnTo>
                    <a:pt x="1810511" y="230885"/>
                  </a:lnTo>
                  <a:lnTo>
                    <a:pt x="1810511" y="235203"/>
                  </a:lnTo>
                  <a:lnTo>
                    <a:pt x="1810511" y="243712"/>
                  </a:lnTo>
                  <a:lnTo>
                    <a:pt x="1810511" y="247903"/>
                  </a:lnTo>
                  <a:lnTo>
                    <a:pt x="1810511" y="252221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1" name="object 20">
              <a:extLst>
                <a:ext uri="{FF2B5EF4-FFF2-40B4-BE49-F238E27FC236}">
                  <a16:creationId xmlns:a16="http://schemas.microsoft.com/office/drawing/2014/main" id="{707B74CF-DC07-2BE4-B0B9-A00AD6BEC6D8}"/>
                </a:ext>
              </a:extLst>
            </p:cNvPr>
            <p:cNvSpPr/>
            <p:nvPr/>
          </p:nvSpPr>
          <p:spPr>
            <a:xfrm>
              <a:off x="4794329" y="4644677"/>
              <a:ext cx="1833853" cy="3998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3" name="object 22">
              <a:extLst>
                <a:ext uri="{FF2B5EF4-FFF2-40B4-BE49-F238E27FC236}">
                  <a16:creationId xmlns:a16="http://schemas.microsoft.com/office/drawing/2014/main" id="{5F40C6DF-6040-63EA-AD4B-29796E9F5189}"/>
                </a:ext>
              </a:extLst>
            </p:cNvPr>
            <p:cNvSpPr/>
            <p:nvPr/>
          </p:nvSpPr>
          <p:spPr>
            <a:xfrm>
              <a:off x="4714005" y="3777657"/>
              <a:ext cx="1403691" cy="1207312"/>
            </a:xfrm>
            <a:custGeom>
              <a:avLst/>
              <a:gdLst/>
              <a:ahLst/>
              <a:cxnLst/>
              <a:rect l="l" t="t" r="r" b="b"/>
              <a:pathLst>
                <a:path w="1811020" h="1557654">
                  <a:moveTo>
                    <a:pt x="1810511" y="0"/>
                  </a:moveTo>
                  <a:lnTo>
                    <a:pt x="1782231" y="35241"/>
                  </a:lnTo>
                  <a:lnTo>
                    <a:pt x="1722587" y="69063"/>
                  </a:lnTo>
                  <a:lnTo>
                    <a:pt x="1680813" y="85312"/>
                  </a:lnTo>
                  <a:lnTo>
                    <a:pt x="1630969" y="101050"/>
                  </a:lnTo>
                  <a:lnTo>
                    <a:pt x="1572980" y="116226"/>
                  </a:lnTo>
                  <a:lnTo>
                    <a:pt x="1506768" y="130787"/>
                  </a:lnTo>
                  <a:lnTo>
                    <a:pt x="1432259" y="144683"/>
                  </a:lnTo>
                  <a:lnTo>
                    <a:pt x="1349375" y="157861"/>
                  </a:lnTo>
                  <a:lnTo>
                    <a:pt x="1305227" y="164474"/>
                  </a:lnTo>
                  <a:lnTo>
                    <a:pt x="1260192" y="170737"/>
                  </a:lnTo>
                  <a:lnTo>
                    <a:pt x="1214269" y="176655"/>
                  </a:lnTo>
                  <a:lnTo>
                    <a:pt x="1167458" y="182232"/>
                  </a:lnTo>
                  <a:lnTo>
                    <a:pt x="1119759" y="187475"/>
                  </a:lnTo>
                  <a:lnTo>
                    <a:pt x="1071174" y="192388"/>
                  </a:lnTo>
                  <a:lnTo>
                    <a:pt x="1021702" y="196977"/>
                  </a:lnTo>
                  <a:lnTo>
                    <a:pt x="971344" y="201246"/>
                  </a:lnTo>
                  <a:lnTo>
                    <a:pt x="920099" y="205202"/>
                  </a:lnTo>
                  <a:lnTo>
                    <a:pt x="867969" y="208849"/>
                  </a:lnTo>
                  <a:lnTo>
                    <a:pt x="814953" y="212194"/>
                  </a:lnTo>
                  <a:lnTo>
                    <a:pt x="761052" y="215240"/>
                  </a:lnTo>
                  <a:lnTo>
                    <a:pt x="706266" y="217993"/>
                  </a:lnTo>
                  <a:lnTo>
                    <a:pt x="650596" y="220460"/>
                  </a:lnTo>
                  <a:lnTo>
                    <a:pt x="594042" y="222644"/>
                  </a:lnTo>
                  <a:lnTo>
                    <a:pt x="536603" y="224551"/>
                  </a:lnTo>
                  <a:lnTo>
                    <a:pt x="478281" y="226187"/>
                  </a:lnTo>
                  <a:lnTo>
                    <a:pt x="431697" y="228232"/>
                  </a:lnTo>
                  <a:lnTo>
                    <a:pt x="384283" y="229472"/>
                  </a:lnTo>
                  <a:lnTo>
                    <a:pt x="336248" y="230109"/>
                  </a:lnTo>
                  <a:lnTo>
                    <a:pt x="287798" y="230344"/>
                  </a:lnTo>
                  <a:lnTo>
                    <a:pt x="140168" y="230109"/>
                  </a:lnTo>
                  <a:lnTo>
                    <a:pt x="92754" y="229472"/>
                  </a:lnTo>
                  <a:lnTo>
                    <a:pt x="46170" y="228232"/>
                  </a:lnTo>
                  <a:lnTo>
                    <a:pt x="0" y="226187"/>
                  </a:lnTo>
                  <a:lnTo>
                    <a:pt x="980" y="284484"/>
                  </a:lnTo>
                  <a:lnTo>
                    <a:pt x="2391" y="341899"/>
                  </a:lnTo>
                  <a:lnTo>
                    <a:pt x="4222" y="398437"/>
                  </a:lnTo>
                  <a:lnTo>
                    <a:pt x="6463" y="454103"/>
                  </a:lnTo>
                  <a:lnTo>
                    <a:pt x="9104" y="508902"/>
                  </a:lnTo>
                  <a:lnTo>
                    <a:pt x="12134" y="562841"/>
                  </a:lnTo>
                  <a:lnTo>
                    <a:pt x="15545" y="615925"/>
                  </a:lnTo>
                  <a:lnTo>
                    <a:pt x="19326" y="668159"/>
                  </a:lnTo>
                  <a:lnTo>
                    <a:pt x="23466" y="719549"/>
                  </a:lnTo>
                  <a:lnTo>
                    <a:pt x="27956" y="770101"/>
                  </a:lnTo>
                  <a:lnTo>
                    <a:pt x="32785" y="819821"/>
                  </a:lnTo>
                  <a:lnTo>
                    <a:pt x="37943" y="868713"/>
                  </a:lnTo>
                  <a:lnTo>
                    <a:pt x="43422" y="916784"/>
                  </a:lnTo>
                  <a:lnTo>
                    <a:pt x="49209" y="964038"/>
                  </a:lnTo>
                  <a:lnTo>
                    <a:pt x="55295" y="1010483"/>
                  </a:lnTo>
                  <a:lnTo>
                    <a:pt x="61671" y="1056122"/>
                  </a:lnTo>
                  <a:lnTo>
                    <a:pt x="68325" y="1100963"/>
                  </a:lnTo>
                  <a:lnTo>
                    <a:pt x="81386" y="1181589"/>
                  </a:lnTo>
                  <a:lnTo>
                    <a:pt x="94963" y="1254516"/>
                  </a:lnTo>
                  <a:lnTo>
                    <a:pt x="109055" y="1319716"/>
                  </a:lnTo>
                  <a:lnTo>
                    <a:pt x="123661" y="1377162"/>
                  </a:lnTo>
                  <a:lnTo>
                    <a:pt x="138779" y="1426829"/>
                  </a:lnTo>
                  <a:lnTo>
                    <a:pt x="154407" y="1468688"/>
                  </a:lnTo>
                  <a:lnTo>
                    <a:pt x="187189" y="1528881"/>
                  </a:lnTo>
                  <a:lnTo>
                    <a:pt x="221995" y="1557528"/>
                  </a:lnTo>
                  <a:lnTo>
                    <a:pt x="239140" y="1557528"/>
                  </a:lnTo>
                  <a:lnTo>
                    <a:pt x="302918" y="1556299"/>
                  </a:lnTo>
                  <a:lnTo>
                    <a:pt x="353293" y="1553636"/>
                  </a:lnTo>
                  <a:lnTo>
                    <a:pt x="403092" y="1549540"/>
                  </a:lnTo>
                  <a:lnTo>
                    <a:pt x="452313" y="1544011"/>
                  </a:lnTo>
                  <a:lnTo>
                    <a:pt x="500954" y="1537047"/>
                  </a:lnTo>
                  <a:lnTo>
                    <a:pt x="549013" y="1528650"/>
                  </a:lnTo>
                  <a:lnTo>
                    <a:pt x="596489" y="1518819"/>
                  </a:lnTo>
                  <a:lnTo>
                    <a:pt x="643380" y="1507555"/>
                  </a:lnTo>
                  <a:lnTo>
                    <a:pt x="689685" y="1494856"/>
                  </a:lnTo>
                  <a:lnTo>
                    <a:pt x="735401" y="1480724"/>
                  </a:lnTo>
                  <a:lnTo>
                    <a:pt x="780527" y="1465157"/>
                  </a:lnTo>
                  <a:lnTo>
                    <a:pt x="825061" y="1448157"/>
                  </a:lnTo>
                  <a:lnTo>
                    <a:pt x="869001" y="1429723"/>
                  </a:lnTo>
                  <a:lnTo>
                    <a:pt x="912347" y="1409854"/>
                  </a:lnTo>
                  <a:lnTo>
                    <a:pt x="955095" y="1388552"/>
                  </a:lnTo>
                  <a:lnTo>
                    <a:pt x="997245" y="1365815"/>
                  </a:lnTo>
                  <a:lnTo>
                    <a:pt x="1038795" y="1341645"/>
                  </a:lnTo>
                  <a:lnTo>
                    <a:pt x="1079742" y="1316040"/>
                  </a:lnTo>
                  <a:lnTo>
                    <a:pt x="1120086" y="1289001"/>
                  </a:lnTo>
                  <a:lnTo>
                    <a:pt x="1159824" y="1260527"/>
                  </a:lnTo>
                  <a:lnTo>
                    <a:pt x="1198956" y="1230619"/>
                  </a:lnTo>
                  <a:lnTo>
                    <a:pt x="1237478" y="1199277"/>
                  </a:lnTo>
                  <a:lnTo>
                    <a:pt x="1275390" y="1166501"/>
                  </a:lnTo>
                  <a:lnTo>
                    <a:pt x="1312689" y="1132290"/>
                  </a:lnTo>
                  <a:lnTo>
                    <a:pt x="1349375" y="1096645"/>
                  </a:lnTo>
                  <a:lnTo>
                    <a:pt x="1385035" y="1059990"/>
                  </a:lnTo>
                  <a:lnTo>
                    <a:pt x="1419260" y="1022721"/>
                  </a:lnTo>
                  <a:lnTo>
                    <a:pt x="1452051" y="984839"/>
                  </a:lnTo>
                  <a:lnTo>
                    <a:pt x="1483407" y="946348"/>
                  </a:lnTo>
                  <a:lnTo>
                    <a:pt x="1513327" y="907247"/>
                  </a:lnTo>
                  <a:lnTo>
                    <a:pt x="1541814" y="867539"/>
                  </a:lnTo>
                  <a:lnTo>
                    <a:pt x="1568865" y="827226"/>
                  </a:lnTo>
                  <a:lnTo>
                    <a:pt x="1594482" y="786309"/>
                  </a:lnTo>
                  <a:lnTo>
                    <a:pt x="1618664" y="744790"/>
                  </a:lnTo>
                  <a:lnTo>
                    <a:pt x="1641412" y="702670"/>
                  </a:lnTo>
                  <a:lnTo>
                    <a:pt x="1662725" y="659952"/>
                  </a:lnTo>
                  <a:lnTo>
                    <a:pt x="1682603" y="616637"/>
                  </a:lnTo>
                  <a:lnTo>
                    <a:pt x="1701047" y="572727"/>
                  </a:lnTo>
                  <a:lnTo>
                    <a:pt x="1718057" y="528223"/>
                  </a:lnTo>
                  <a:lnTo>
                    <a:pt x="1733633" y="483128"/>
                  </a:lnTo>
                  <a:lnTo>
                    <a:pt x="1747774" y="437442"/>
                  </a:lnTo>
                  <a:lnTo>
                    <a:pt x="1760481" y="391168"/>
                  </a:lnTo>
                  <a:lnTo>
                    <a:pt x="1771754" y="344308"/>
                  </a:lnTo>
                  <a:lnTo>
                    <a:pt x="1781593" y="296862"/>
                  </a:lnTo>
                  <a:lnTo>
                    <a:pt x="1789997" y="248833"/>
                  </a:lnTo>
                  <a:lnTo>
                    <a:pt x="1796968" y="200223"/>
                  </a:lnTo>
                  <a:lnTo>
                    <a:pt x="1802505" y="151032"/>
                  </a:lnTo>
                  <a:lnTo>
                    <a:pt x="1806608" y="101264"/>
                  </a:lnTo>
                  <a:lnTo>
                    <a:pt x="1809276" y="50919"/>
                  </a:lnTo>
                  <a:lnTo>
                    <a:pt x="18105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4" name="object 23">
              <a:extLst>
                <a:ext uri="{FF2B5EF4-FFF2-40B4-BE49-F238E27FC236}">
                  <a16:creationId xmlns:a16="http://schemas.microsoft.com/office/drawing/2014/main" id="{BA536B42-31BB-D924-2C56-CEC4112AE708}"/>
                </a:ext>
              </a:extLst>
            </p:cNvPr>
            <p:cNvSpPr/>
            <p:nvPr/>
          </p:nvSpPr>
          <p:spPr>
            <a:xfrm>
              <a:off x="4714005" y="3777657"/>
              <a:ext cx="1403691" cy="1207312"/>
            </a:xfrm>
            <a:custGeom>
              <a:avLst/>
              <a:gdLst/>
              <a:ahLst/>
              <a:cxnLst/>
              <a:rect l="l" t="t" r="r" b="b"/>
              <a:pathLst>
                <a:path w="1811020" h="1557654">
                  <a:moveTo>
                    <a:pt x="0" y="226187"/>
                  </a:moveTo>
                  <a:lnTo>
                    <a:pt x="46170" y="228232"/>
                  </a:lnTo>
                  <a:lnTo>
                    <a:pt x="92754" y="229472"/>
                  </a:lnTo>
                  <a:lnTo>
                    <a:pt x="140168" y="230109"/>
                  </a:lnTo>
                  <a:lnTo>
                    <a:pt x="188825" y="230344"/>
                  </a:lnTo>
                  <a:lnTo>
                    <a:pt x="239140" y="230378"/>
                  </a:lnTo>
                  <a:lnTo>
                    <a:pt x="287798" y="230344"/>
                  </a:lnTo>
                  <a:lnTo>
                    <a:pt x="336248" y="230109"/>
                  </a:lnTo>
                  <a:lnTo>
                    <a:pt x="384283" y="229472"/>
                  </a:lnTo>
                  <a:lnTo>
                    <a:pt x="431697" y="228232"/>
                  </a:lnTo>
                  <a:lnTo>
                    <a:pt x="478281" y="226187"/>
                  </a:lnTo>
                  <a:lnTo>
                    <a:pt x="536603" y="224551"/>
                  </a:lnTo>
                  <a:lnTo>
                    <a:pt x="594042" y="222644"/>
                  </a:lnTo>
                  <a:lnTo>
                    <a:pt x="650596" y="220460"/>
                  </a:lnTo>
                  <a:lnTo>
                    <a:pt x="706266" y="217993"/>
                  </a:lnTo>
                  <a:lnTo>
                    <a:pt x="761052" y="215240"/>
                  </a:lnTo>
                  <a:lnTo>
                    <a:pt x="814953" y="212194"/>
                  </a:lnTo>
                  <a:lnTo>
                    <a:pt x="867969" y="208849"/>
                  </a:lnTo>
                  <a:lnTo>
                    <a:pt x="920099" y="205202"/>
                  </a:lnTo>
                  <a:lnTo>
                    <a:pt x="971344" y="201246"/>
                  </a:lnTo>
                  <a:lnTo>
                    <a:pt x="1021702" y="196977"/>
                  </a:lnTo>
                  <a:lnTo>
                    <a:pt x="1071174" y="192388"/>
                  </a:lnTo>
                  <a:lnTo>
                    <a:pt x="1119759" y="187475"/>
                  </a:lnTo>
                  <a:lnTo>
                    <a:pt x="1167458" y="182232"/>
                  </a:lnTo>
                  <a:lnTo>
                    <a:pt x="1214269" y="176655"/>
                  </a:lnTo>
                  <a:lnTo>
                    <a:pt x="1260192" y="170737"/>
                  </a:lnTo>
                  <a:lnTo>
                    <a:pt x="1305227" y="164474"/>
                  </a:lnTo>
                  <a:lnTo>
                    <a:pt x="1349375" y="157861"/>
                  </a:lnTo>
                  <a:lnTo>
                    <a:pt x="1432259" y="144683"/>
                  </a:lnTo>
                  <a:lnTo>
                    <a:pt x="1506768" y="130787"/>
                  </a:lnTo>
                  <a:lnTo>
                    <a:pt x="1572980" y="116226"/>
                  </a:lnTo>
                  <a:lnTo>
                    <a:pt x="1630969" y="101050"/>
                  </a:lnTo>
                  <a:lnTo>
                    <a:pt x="1680813" y="85312"/>
                  </a:lnTo>
                  <a:lnTo>
                    <a:pt x="1722587" y="69063"/>
                  </a:lnTo>
                  <a:lnTo>
                    <a:pt x="1782231" y="35241"/>
                  </a:lnTo>
                  <a:lnTo>
                    <a:pt x="1810511" y="0"/>
                  </a:lnTo>
                  <a:lnTo>
                    <a:pt x="1809276" y="50919"/>
                  </a:lnTo>
                  <a:lnTo>
                    <a:pt x="1806608" y="101264"/>
                  </a:lnTo>
                  <a:lnTo>
                    <a:pt x="1802505" y="151032"/>
                  </a:lnTo>
                  <a:lnTo>
                    <a:pt x="1796968" y="200223"/>
                  </a:lnTo>
                  <a:lnTo>
                    <a:pt x="1789997" y="248833"/>
                  </a:lnTo>
                  <a:lnTo>
                    <a:pt x="1781593" y="296862"/>
                  </a:lnTo>
                  <a:lnTo>
                    <a:pt x="1771754" y="344308"/>
                  </a:lnTo>
                  <a:lnTo>
                    <a:pt x="1760481" y="391168"/>
                  </a:lnTo>
                  <a:lnTo>
                    <a:pt x="1747774" y="437442"/>
                  </a:lnTo>
                  <a:lnTo>
                    <a:pt x="1733633" y="483128"/>
                  </a:lnTo>
                  <a:lnTo>
                    <a:pt x="1718057" y="528223"/>
                  </a:lnTo>
                  <a:lnTo>
                    <a:pt x="1701047" y="572727"/>
                  </a:lnTo>
                  <a:lnTo>
                    <a:pt x="1682603" y="616637"/>
                  </a:lnTo>
                  <a:lnTo>
                    <a:pt x="1662725" y="659952"/>
                  </a:lnTo>
                  <a:lnTo>
                    <a:pt x="1641412" y="702670"/>
                  </a:lnTo>
                  <a:lnTo>
                    <a:pt x="1618664" y="744790"/>
                  </a:lnTo>
                  <a:lnTo>
                    <a:pt x="1594482" y="786309"/>
                  </a:lnTo>
                  <a:lnTo>
                    <a:pt x="1568865" y="827226"/>
                  </a:lnTo>
                  <a:lnTo>
                    <a:pt x="1541814" y="867539"/>
                  </a:lnTo>
                  <a:lnTo>
                    <a:pt x="1513327" y="907247"/>
                  </a:lnTo>
                  <a:lnTo>
                    <a:pt x="1483407" y="946348"/>
                  </a:lnTo>
                  <a:lnTo>
                    <a:pt x="1452051" y="984839"/>
                  </a:lnTo>
                  <a:lnTo>
                    <a:pt x="1419260" y="1022721"/>
                  </a:lnTo>
                  <a:lnTo>
                    <a:pt x="1385035" y="1059990"/>
                  </a:lnTo>
                  <a:lnTo>
                    <a:pt x="1349375" y="1096645"/>
                  </a:lnTo>
                  <a:lnTo>
                    <a:pt x="1312689" y="1132290"/>
                  </a:lnTo>
                  <a:lnTo>
                    <a:pt x="1275390" y="1166501"/>
                  </a:lnTo>
                  <a:lnTo>
                    <a:pt x="1237478" y="1199277"/>
                  </a:lnTo>
                  <a:lnTo>
                    <a:pt x="1198956" y="1230619"/>
                  </a:lnTo>
                  <a:lnTo>
                    <a:pt x="1159824" y="1260527"/>
                  </a:lnTo>
                  <a:lnTo>
                    <a:pt x="1120086" y="1289001"/>
                  </a:lnTo>
                  <a:lnTo>
                    <a:pt x="1079742" y="1316040"/>
                  </a:lnTo>
                  <a:lnTo>
                    <a:pt x="1038795" y="1341645"/>
                  </a:lnTo>
                  <a:lnTo>
                    <a:pt x="997245" y="1365815"/>
                  </a:lnTo>
                  <a:lnTo>
                    <a:pt x="955095" y="1388552"/>
                  </a:lnTo>
                  <a:lnTo>
                    <a:pt x="912347" y="1409854"/>
                  </a:lnTo>
                  <a:lnTo>
                    <a:pt x="869001" y="1429723"/>
                  </a:lnTo>
                  <a:lnTo>
                    <a:pt x="825061" y="1448157"/>
                  </a:lnTo>
                  <a:lnTo>
                    <a:pt x="780527" y="1465157"/>
                  </a:lnTo>
                  <a:lnTo>
                    <a:pt x="735401" y="1480724"/>
                  </a:lnTo>
                  <a:lnTo>
                    <a:pt x="689685" y="1494856"/>
                  </a:lnTo>
                  <a:lnTo>
                    <a:pt x="643380" y="1507555"/>
                  </a:lnTo>
                  <a:lnTo>
                    <a:pt x="596489" y="1518819"/>
                  </a:lnTo>
                  <a:lnTo>
                    <a:pt x="549013" y="1528650"/>
                  </a:lnTo>
                  <a:lnTo>
                    <a:pt x="500954" y="1537047"/>
                  </a:lnTo>
                  <a:lnTo>
                    <a:pt x="452313" y="1544011"/>
                  </a:lnTo>
                  <a:lnTo>
                    <a:pt x="403092" y="1549540"/>
                  </a:lnTo>
                  <a:lnTo>
                    <a:pt x="353293" y="1553636"/>
                  </a:lnTo>
                  <a:lnTo>
                    <a:pt x="302918" y="1556299"/>
                  </a:lnTo>
                  <a:lnTo>
                    <a:pt x="251967" y="1557528"/>
                  </a:lnTo>
                  <a:lnTo>
                    <a:pt x="247650" y="1557528"/>
                  </a:lnTo>
                  <a:lnTo>
                    <a:pt x="243331" y="1557528"/>
                  </a:lnTo>
                  <a:lnTo>
                    <a:pt x="239140" y="1557528"/>
                  </a:lnTo>
                  <a:lnTo>
                    <a:pt x="230631" y="1557528"/>
                  </a:lnTo>
                  <a:lnTo>
                    <a:pt x="226313" y="1557528"/>
                  </a:lnTo>
                  <a:lnTo>
                    <a:pt x="221995" y="1557528"/>
                  </a:lnTo>
                  <a:lnTo>
                    <a:pt x="204340" y="1547161"/>
                  </a:lnTo>
                  <a:lnTo>
                    <a:pt x="170544" y="1502715"/>
                  </a:lnTo>
                  <a:lnTo>
                    <a:pt x="138779" y="1426829"/>
                  </a:lnTo>
                  <a:lnTo>
                    <a:pt x="123661" y="1377162"/>
                  </a:lnTo>
                  <a:lnTo>
                    <a:pt x="109055" y="1319716"/>
                  </a:lnTo>
                  <a:lnTo>
                    <a:pt x="94963" y="1254516"/>
                  </a:lnTo>
                  <a:lnTo>
                    <a:pt x="81386" y="1181589"/>
                  </a:lnTo>
                  <a:lnTo>
                    <a:pt x="68325" y="1100963"/>
                  </a:lnTo>
                  <a:lnTo>
                    <a:pt x="61671" y="1056122"/>
                  </a:lnTo>
                  <a:lnTo>
                    <a:pt x="55295" y="1010483"/>
                  </a:lnTo>
                  <a:lnTo>
                    <a:pt x="49209" y="964038"/>
                  </a:lnTo>
                  <a:lnTo>
                    <a:pt x="43422" y="916784"/>
                  </a:lnTo>
                  <a:lnTo>
                    <a:pt x="37943" y="868713"/>
                  </a:lnTo>
                  <a:lnTo>
                    <a:pt x="32785" y="819821"/>
                  </a:lnTo>
                  <a:lnTo>
                    <a:pt x="27956" y="770101"/>
                  </a:lnTo>
                  <a:lnTo>
                    <a:pt x="23466" y="719549"/>
                  </a:lnTo>
                  <a:lnTo>
                    <a:pt x="19326" y="668159"/>
                  </a:lnTo>
                  <a:lnTo>
                    <a:pt x="15545" y="615925"/>
                  </a:lnTo>
                  <a:lnTo>
                    <a:pt x="12134" y="562841"/>
                  </a:lnTo>
                  <a:lnTo>
                    <a:pt x="9104" y="508902"/>
                  </a:lnTo>
                  <a:lnTo>
                    <a:pt x="6463" y="454103"/>
                  </a:lnTo>
                  <a:lnTo>
                    <a:pt x="4222" y="398437"/>
                  </a:lnTo>
                  <a:lnTo>
                    <a:pt x="2391" y="341899"/>
                  </a:lnTo>
                  <a:lnTo>
                    <a:pt x="980" y="284484"/>
                  </a:lnTo>
                  <a:lnTo>
                    <a:pt x="0" y="226187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6" name="object 25">
              <a:extLst>
                <a:ext uri="{FF2B5EF4-FFF2-40B4-BE49-F238E27FC236}">
                  <a16:creationId xmlns:a16="http://schemas.microsoft.com/office/drawing/2014/main" id="{BD3F21D4-991E-2B7C-7581-7820D0479DA2}"/>
                </a:ext>
              </a:extLst>
            </p:cNvPr>
            <p:cNvSpPr/>
            <p:nvPr/>
          </p:nvSpPr>
          <p:spPr>
            <a:xfrm>
              <a:off x="4670300" y="3384300"/>
              <a:ext cx="1677931" cy="4400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7" name="object 26">
              <a:extLst>
                <a:ext uri="{FF2B5EF4-FFF2-40B4-BE49-F238E27FC236}">
                  <a16:creationId xmlns:a16="http://schemas.microsoft.com/office/drawing/2014/main" id="{6D54F496-44A2-2F1F-050A-D4A0840E5E3E}"/>
                </a:ext>
              </a:extLst>
            </p:cNvPr>
            <p:cNvSpPr/>
            <p:nvPr/>
          </p:nvSpPr>
          <p:spPr>
            <a:xfrm>
              <a:off x="5383761" y="2597612"/>
              <a:ext cx="3191675" cy="0"/>
            </a:xfrm>
            <a:custGeom>
              <a:avLst/>
              <a:gdLst/>
              <a:ahLst/>
              <a:cxnLst/>
              <a:rect l="l" t="t" r="r" b="b"/>
              <a:pathLst>
                <a:path w="4030979">
                  <a:moveTo>
                    <a:pt x="4030853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8" name="object 27">
              <a:extLst>
                <a:ext uri="{FF2B5EF4-FFF2-40B4-BE49-F238E27FC236}">
                  <a16:creationId xmlns:a16="http://schemas.microsoft.com/office/drawing/2014/main" id="{ECF3F861-DFC0-AB25-1101-4B2ACA96BD9C}"/>
                </a:ext>
              </a:extLst>
            </p:cNvPr>
            <p:cNvSpPr/>
            <p:nvPr/>
          </p:nvSpPr>
          <p:spPr>
            <a:xfrm>
              <a:off x="4730570" y="2359004"/>
              <a:ext cx="1405659" cy="1405659"/>
            </a:xfrm>
            <a:custGeom>
              <a:avLst/>
              <a:gdLst/>
              <a:ahLst/>
              <a:cxnLst/>
              <a:rect l="l" t="t" r="r" b="b"/>
              <a:pathLst>
                <a:path w="1813559" h="1813560">
                  <a:moveTo>
                    <a:pt x="251679" y="0"/>
                  </a:moveTo>
                  <a:lnTo>
                    <a:pt x="234661" y="0"/>
                  </a:lnTo>
                  <a:lnTo>
                    <a:pt x="215718" y="8069"/>
                  </a:lnTo>
                  <a:lnTo>
                    <a:pt x="179468" y="49544"/>
                  </a:lnTo>
                  <a:lnTo>
                    <a:pt x="145570" y="124809"/>
                  </a:lnTo>
                  <a:lnTo>
                    <a:pt x="129569" y="175116"/>
                  </a:lnTo>
                  <a:lnTo>
                    <a:pt x="114233" y="233876"/>
                  </a:lnTo>
                  <a:lnTo>
                    <a:pt x="99590" y="301089"/>
                  </a:lnTo>
                  <a:lnTo>
                    <a:pt x="85664" y="376757"/>
                  </a:lnTo>
                  <a:lnTo>
                    <a:pt x="72482" y="460883"/>
                  </a:lnTo>
                  <a:lnTo>
                    <a:pt x="65847" y="505005"/>
                  </a:lnTo>
                  <a:lnTo>
                    <a:pt x="59487" y="550011"/>
                  </a:lnTo>
                  <a:lnTo>
                    <a:pt x="53412" y="595900"/>
                  </a:lnTo>
                  <a:lnTo>
                    <a:pt x="47632" y="642674"/>
                  </a:lnTo>
                  <a:lnTo>
                    <a:pt x="42159" y="690333"/>
                  </a:lnTo>
                  <a:lnTo>
                    <a:pt x="37003" y="738876"/>
                  </a:lnTo>
                  <a:lnTo>
                    <a:pt x="32175" y="788304"/>
                  </a:lnTo>
                  <a:lnTo>
                    <a:pt x="27686" y="838618"/>
                  </a:lnTo>
                  <a:lnTo>
                    <a:pt x="23546" y="889818"/>
                  </a:lnTo>
                  <a:lnTo>
                    <a:pt x="19765" y="941904"/>
                  </a:lnTo>
                  <a:lnTo>
                    <a:pt x="16356" y="994876"/>
                  </a:lnTo>
                  <a:lnTo>
                    <a:pt x="13328" y="1048735"/>
                  </a:lnTo>
                  <a:lnTo>
                    <a:pt x="10692" y="1103481"/>
                  </a:lnTo>
                  <a:lnTo>
                    <a:pt x="8459" y="1159114"/>
                  </a:lnTo>
                  <a:lnTo>
                    <a:pt x="6639" y="1215635"/>
                  </a:lnTo>
                  <a:lnTo>
                    <a:pt x="5244" y="1273043"/>
                  </a:lnTo>
                  <a:lnTo>
                    <a:pt x="4283" y="1331341"/>
                  </a:lnTo>
                  <a:lnTo>
                    <a:pt x="2176" y="1377912"/>
                  </a:lnTo>
                  <a:lnTo>
                    <a:pt x="898" y="1425294"/>
                  </a:lnTo>
                  <a:lnTo>
                    <a:pt x="241" y="1473292"/>
                  </a:lnTo>
                  <a:lnTo>
                    <a:pt x="0" y="1521710"/>
                  </a:lnTo>
                  <a:lnTo>
                    <a:pt x="241" y="1667354"/>
                  </a:lnTo>
                  <a:lnTo>
                    <a:pt x="898" y="1715351"/>
                  </a:lnTo>
                  <a:lnTo>
                    <a:pt x="2176" y="1762720"/>
                  </a:lnTo>
                  <a:lnTo>
                    <a:pt x="4283" y="1809242"/>
                  </a:lnTo>
                  <a:lnTo>
                    <a:pt x="50390" y="1811349"/>
                  </a:lnTo>
                  <a:lnTo>
                    <a:pt x="96930" y="1812627"/>
                  </a:lnTo>
                  <a:lnTo>
                    <a:pt x="144305" y="1813283"/>
                  </a:lnTo>
                  <a:lnTo>
                    <a:pt x="192918" y="1813525"/>
                  </a:lnTo>
                  <a:lnTo>
                    <a:pt x="340232" y="1813283"/>
                  </a:lnTo>
                  <a:lnTo>
                    <a:pt x="388230" y="1812627"/>
                  </a:lnTo>
                  <a:lnTo>
                    <a:pt x="435613" y="1811349"/>
                  </a:lnTo>
                  <a:lnTo>
                    <a:pt x="482184" y="1809242"/>
                  </a:lnTo>
                  <a:lnTo>
                    <a:pt x="540481" y="1807606"/>
                  </a:lnTo>
                  <a:lnTo>
                    <a:pt x="597890" y="1805699"/>
                  </a:lnTo>
                  <a:lnTo>
                    <a:pt x="654411" y="1803515"/>
                  </a:lnTo>
                  <a:lnTo>
                    <a:pt x="710044" y="1801050"/>
                  </a:lnTo>
                  <a:lnTo>
                    <a:pt x="764790" y="1798298"/>
                  </a:lnTo>
                  <a:lnTo>
                    <a:pt x="818648" y="1795254"/>
                  </a:lnTo>
                  <a:lnTo>
                    <a:pt x="871621" y="1791913"/>
                  </a:lnTo>
                  <a:lnTo>
                    <a:pt x="923706" y="1788270"/>
                  </a:lnTo>
                  <a:lnTo>
                    <a:pt x="974906" y="1784320"/>
                  </a:lnTo>
                  <a:lnTo>
                    <a:pt x="1025220" y="1780057"/>
                  </a:lnTo>
                  <a:lnTo>
                    <a:pt x="1074648" y="1775477"/>
                  </a:lnTo>
                  <a:lnTo>
                    <a:pt x="1123192" y="1770574"/>
                  </a:lnTo>
                  <a:lnTo>
                    <a:pt x="1170850" y="1765344"/>
                  </a:lnTo>
                  <a:lnTo>
                    <a:pt x="1217624" y="1759781"/>
                  </a:lnTo>
                  <a:lnTo>
                    <a:pt x="1263514" y="1753879"/>
                  </a:lnTo>
                  <a:lnTo>
                    <a:pt x="1308520" y="1747635"/>
                  </a:lnTo>
                  <a:lnTo>
                    <a:pt x="1352642" y="1741043"/>
                  </a:lnTo>
                  <a:lnTo>
                    <a:pt x="1435488" y="1727865"/>
                  </a:lnTo>
                  <a:lnTo>
                    <a:pt x="1509960" y="1713969"/>
                  </a:lnTo>
                  <a:lnTo>
                    <a:pt x="1576136" y="1699408"/>
                  </a:lnTo>
                  <a:lnTo>
                    <a:pt x="1634092" y="1684232"/>
                  </a:lnTo>
                  <a:lnTo>
                    <a:pt x="1683906" y="1668494"/>
                  </a:lnTo>
                  <a:lnTo>
                    <a:pt x="1725653" y="1652245"/>
                  </a:lnTo>
                  <a:lnTo>
                    <a:pt x="1785259" y="1618423"/>
                  </a:lnTo>
                  <a:lnTo>
                    <a:pt x="1813525" y="1583182"/>
                  </a:lnTo>
                  <a:lnTo>
                    <a:pt x="1813525" y="1574546"/>
                  </a:lnTo>
                  <a:lnTo>
                    <a:pt x="1812290" y="1506608"/>
                  </a:lnTo>
                  <a:lnTo>
                    <a:pt x="1809623" y="1456263"/>
                  </a:lnTo>
                  <a:lnTo>
                    <a:pt x="1805524" y="1406495"/>
                  </a:lnTo>
                  <a:lnTo>
                    <a:pt x="1799991" y="1357304"/>
                  </a:lnTo>
                  <a:lnTo>
                    <a:pt x="1793025" y="1308694"/>
                  </a:lnTo>
                  <a:lnTo>
                    <a:pt x="1784626" y="1260665"/>
                  </a:lnTo>
                  <a:lnTo>
                    <a:pt x="1774795" y="1213219"/>
                  </a:lnTo>
                  <a:lnTo>
                    <a:pt x="1763529" y="1166359"/>
                  </a:lnTo>
                  <a:lnTo>
                    <a:pt x="1750831" y="1120085"/>
                  </a:lnTo>
                  <a:lnTo>
                    <a:pt x="1736699" y="1074399"/>
                  </a:lnTo>
                  <a:lnTo>
                    <a:pt x="1721134" y="1029304"/>
                  </a:lnTo>
                  <a:lnTo>
                    <a:pt x="1704135" y="984800"/>
                  </a:lnTo>
                  <a:lnTo>
                    <a:pt x="1685702" y="940890"/>
                  </a:lnTo>
                  <a:lnTo>
                    <a:pt x="1665835" y="897575"/>
                  </a:lnTo>
                  <a:lnTo>
                    <a:pt x="1644535" y="854857"/>
                  </a:lnTo>
                  <a:lnTo>
                    <a:pt x="1621800" y="812737"/>
                  </a:lnTo>
                  <a:lnTo>
                    <a:pt x="1597631" y="771218"/>
                  </a:lnTo>
                  <a:lnTo>
                    <a:pt x="1572029" y="730301"/>
                  </a:lnTo>
                  <a:lnTo>
                    <a:pt x="1544991" y="689988"/>
                  </a:lnTo>
                  <a:lnTo>
                    <a:pt x="1516520" y="650280"/>
                  </a:lnTo>
                  <a:lnTo>
                    <a:pt x="1486614" y="611179"/>
                  </a:lnTo>
                  <a:lnTo>
                    <a:pt x="1455273" y="572688"/>
                  </a:lnTo>
                  <a:lnTo>
                    <a:pt x="1422497" y="534806"/>
                  </a:lnTo>
                  <a:lnTo>
                    <a:pt x="1388287" y="497537"/>
                  </a:lnTo>
                  <a:lnTo>
                    <a:pt x="1352642" y="460883"/>
                  </a:lnTo>
                  <a:lnTo>
                    <a:pt x="1315489" y="424774"/>
                  </a:lnTo>
                  <a:lnTo>
                    <a:pt x="1277762" y="390176"/>
                  </a:lnTo>
                  <a:lnTo>
                    <a:pt x="1239461" y="357083"/>
                  </a:lnTo>
                  <a:lnTo>
                    <a:pt x="1200586" y="325491"/>
                  </a:lnTo>
                  <a:lnTo>
                    <a:pt x="1161137" y="295395"/>
                  </a:lnTo>
                  <a:lnTo>
                    <a:pt x="1121114" y="266790"/>
                  </a:lnTo>
                  <a:lnTo>
                    <a:pt x="1080517" y="239671"/>
                  </a:lnTo>
                  <a:lnTo>
                    <a:pt x="1039346" y="214033"/>
                  </a:lnTo>
                  <a:lnTo>
                    <a:pt x="997601" y="189870"/>
                  </a:lnTo>
                  <a:lnTo>
                    <a:pt x="955282" y="167179"/>
                  </a:lnTo>
                  <a:lnTo>
                    <a:pt x="912390" y="145954"/>
                  </a:lnTo>
                  <a:lnTo>
                    <a:pt x="868924" y="126191"/>
                  </a:lnTo>
                  <a:lnTo>
                    <a:pt x="824884" y="107883"/>
                  </a:lnTo>
                  <a:lnTo>
                    <a:pt x="780271" y="91028"/>
                  </a:lnTo>
                  <a:lnTo>
                    <a:pt x="735084" y="75618"/>
                  </a:lnTo>
                  <a:lnTo>
                    <a:pt x="689323" y="61651"/>
                  </a:lnTo>
                  <a:lnTo>
                    <a:pt x="642989" y="49120"/>
                  </a:lnTo>
                  <a:lnTo>
                    <a:pt x="596082" y="38020"/>
                  </a:lnTo>
                  <a:lnTo>
                    <a:pt x="548601" y="28348"/>
                  </a:lnTo>
                  <a:lnTo>
                    <a:pt x="500547" y="20097"/>
                  </a:lnTo>
                  <a:lnTo>
                    <a:pt x="451920" y="13263"/>
                  </a:lnTo>
                  <a:lnTo>
                    <a:pt x="402719" y="7842"/>
                  </a:lnTo>
                  <a:lnTo>
                    <a:pt x="352946" y="3827"/>
                  </a:lnTo>
                  <a:lnTo>
                    <a:pt x="302599" y="1215"/>
                  </a:lnTo>
                  <a:lnTo>
                    <a:pt x="251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9" name="object 28">
              <a:extLst>
                <a:ext uri="{FF2B5EF4-FFF2-40B4-BE49-F238E27FC236}">
                  <a16:creationId xmlns:a16="http://schemas.microsoft.com/office/drawing/2014/main" id="{51FCDC7C-B2CB-B703-E72A-F0FB3E5742A4}"/>
                </a:ext>
              </a:extLst>
            </p:cNvPr>
            <p:cNvSpPr/>
            <p:nvPr/>
          </p:nvSpPr>
          <p:spPr>
            <a:xfrm>
              <a:off x="4730543" y="2359004"/>
              <a:ext cx="1405659" cy="1405659"/>
            </a:xfrm>
            <a:custGeom>
              <a:avLst/>
              <a:gdLst/>
              <a:ahLst/>
              <a:cxnLst/>
              <a:rect l="l" t="t" r="r" b="b"/>
              <a:pathLst>
                <a:path w="1813559" h="1813560">
                  <a:moveTo>
                    <a:pt x="1813560" y="1574546"/>
                  </a:moveTo>
                  <a:lnTo>
                    <a:pt x="1813560" y="1578864"/>
                  </a:lnTo>
                  <a:lnTo>
                    <a:pt x="1813560" y="1583182"/>
                  </a:lnTo>
                  <a:lnTo>
                    <a:pt x="1803305" y="1600954"/>
                  </a:lnTo>
                  <a:lnTo>
                    <a:pt x="1759446" y="1635538"/>
                  </a:lnTo>
                  <a:lnTo>
                    <a:pt x="1683940" y="1668494"/>
                  </a:lnTo>
                  <a:lnTo>
                    <a:pt x="1634127" y="1684232"/>
                  </a:lnTo>
                  <a:lnTo>
                    <a:pt x="1576171" y="1699408"/>
                  </a:lnTo>
                  <a:lnTo>
                    <a:pt x="1509995" y="1713969"/>
                  </a:lnTo>
                  <a:lnTo>
                    <a:pt x="1435523" y="1727865"/>
                  </a:lnTo>
                  <a:lnTo>
                    <a:pt x="1352676" y="1741043"/>
                  </a:lnTo>
                  <a:lnTo>
                    <a:pt x="1308554" y="1747635"/>
                  </a:lnTo>
                  <a:lnTo>
                    <a:pt x="1263548" y="1753879"/>
                  </a:lnTo>
                  <a:lnTo>
                    <a:pt x="1217659" y="1759781"/>
                  </a:lnTo>
                  <a:lnTo>
                    <a:pt x="1170885" y="1765344"/>
                  </a:lnTo>
                  <a:lnTo>
                    <a:pt x="1123226" y="1770574"/>
                  </a:lnTo>
                  <a:lnTo>
                    <a:pt x="1074683" y="1775477"/>
                  </a:lnTo>
                  <a:lnTo>
                    <a:pt x="1025255" y="1780057"/>
                  </a:lnTo>
                  <a:lnTo>
                    <a:pt x="974941" y="1784320"/>
                  </a:lnTo>
                  <a:lnTo>
                    <a:pt x="923741" y="1788270"/>
                  </a:lnTo>
                  <a:lnTo>
                    <a:pt x="871655" y="1791913"/>
                  </a:lnTo>
                  <a:lnTo>
                    <a:pt x="818683" y="1795254"/>
                  </a:lnTo>
                  <a:lnTo>
                    <a:pt x="764824" y="1798298"/>
                  </a:lnTo>
                  <a:lnTo>
                    <a:pt x="710078" y="1801050"/>
                  </a:lnTo>
                  <a:lnTo>
                    <a:pt x="654445" y="1803515"/>
                  </a:lnTo>
                  <a:lnTo>
                    <a:pt x="597924" y="1805699"/>
                  </a:lnTo>
                  <a:lnTo>
                    <a:pt x="540516" y="1807606"/>
                  </a:lnTo>
                  <a:lnTo>
                    <a:pt x="482218" y="1809242"/>
                  </a:lnTo>
                  <a:lnTo>
                    <a:pt x="435647" y="1811349"/>
                  </a:lnTo>
                  <a:lnTo>
                    <a:pt x="388265" y="1812627"/>
                  </a:lnTo>
                  <a:lnTo>
                    <a:pt x="340267" y="1813283"/>
                  </a:lnTo>
                  <a:lnTo>
                    <a:pt x="291849" y="1813525"/>
                  </a:lnTo>
                  <a:lnTo>
                    <a:pt x="243204" y="1813560"/>
                  </a:lnTo>
                  <a:lnTo>
                    <a:pt x="192952" y="1813525"/>
                  </a:lnTo>
                  <a:lnTo>
                    <a:pt x="144340" y="1813283"/>
                  </a:lnTo>
                  <a:lnTo>
                    <a:pt x="96965" y="1812627"/>
                  </a:lnTo>
                  <a:lnTo>
                    <a:pt x="50425" y="1811349"/>
                  </a:lnTo>
                  <a:lnTo>
                    <a:pt x="4317" y="1809242"/>
                  </a:lnTo>
                  <a:lnTo>
                    <a:pt x="2210" y="1762720"/>
                  </a:lnTo>
                  <a:lnTo>
                    <a:pt x="932" y="1715351"/>
                  </a:lnTo>
                  <a:lnTo>
                    <a:pt x="276" y="1667354"/>
                  </a:lnTo>
                  <a:lnTo>
                    <a:pt x="34" y="1618949"/>
                  </a:lnTo>
                  <a:lnTo>
                    <a:pt x="0" y="1570355"/>
                  </a:lnTo>
                  <a:lnTo>
                    <a:pt x="34" y="1521710"/>
                  </a:lnTo>
                  <a:lnTo>
                    <a:pt x="276" y="1473292"/>
                  </a:lnTo>
                  <a:lnTo>
                    <a:pt x="932" y="1425294"/>
                  </a:lnTo>
                  <a:lnTo>
                    <a:pt x="2210" y="1377912"/>
                  </a:lnTo>
                  <a:lnTo>
                    <a:pt x="4317" y="1331341"/>
                  </a:lnTo>
                  <a:lnTo>
                    <a:pt x="5278" y="1273043"/>
                  </a:lnTo>
                  <a:lnTo>
                    <a:pt x="6674" y="1215635"/>
                  </a:lnTo>
                  <a:lnTo>
                    <a:pt x="8493" y="1159114"/>
                  </a:lnTo>
                  <a:lnTo>
                    <a:pt x="10726" y="1103481"/>
                  </a:lnTo>
                  <a:lnTo>
                    <a:pt x="13362" y="1048735"/>
                  </a:lnTo>
                  <a:lnTo>
                    <a:pt x="16391" y="994876"/>
                  </a:lnTo>
                  <a:lnTo>
                    <a:pt x="19800" y="941904"/>
                  </a:lnTo>
                  <a:lnTo>
                    <a:pt x="23580" y="889818"/>
                  </a:lnTo>
                  <a:lnTo>
                    <a:pt x="27720" y="838618"/>
                  </a:lnTo>
                  <a:lnTo>
                    <a:pt x="32210" y="788304"/>
                  </a:lnTo>
                  <a:lnTo>
                    <a:pt x="37038" y="738876"/>
                  </a:lnTo>
                  <a:lnTo>
                    <a:pt x="42194" y="690333"/>
                  </a:lnTo>
                  <a:lnTo>
                    <a:pt x="47667" y="642674"/>
                  </a:lnTo>
                  <a:lnTo>
                    <a:pt x="53446" y="595900"/>
                  </a:lnTo>
                  <a:lnTo>
                    <a:pt x="59521" y="550011"/>
                  </a:lnTo>
                  <a:lnTo>
                    <a:pt x="65882" y="505005"/>
                  </a:lnTo>
                  <a:lnTo>
                    <a:pt x="72516" y="460883"/>
                  </a:lnTo>
                  <a:lnTo>
                    <a:pt x="85699" y="376757"/>
                  </a:lnTo>
                  <a:lnTo>
                    <a:pt x="99624" y="301089"/>
                  </a:lnTo>
                  <a:lnTo>
                    <a:pt x="114268" y="233876"/>
                  </a:lnTo>
                  <a:lnTo>
                    <a:pt x="129604" y="175116"/>
                  </a:lnTo>
                  <a:lnTo>
                    <a:pt x="145605" y="124809"/>
                  </a:lnTo>
                  <a:lnTo>
                    <a:pt x="162247" y="82952"/>
                  </a:lnTo>
                  <a:lnTo>
                    <a:pt x="197346" y="24584"/>
                  </a:lnTo>
                  <a:lnTo>
                    <a:pt x="234695" y="0"/>
                  </a:lnTo>
                  <a:lnTo>
                    <a:pt x="239013" y="0"/>
                  </a:lnTo>
                  <a:lnTo>
                    <a:pt x="243204" y="0"/>
                  </a:lnTo>
                  <a:lnTo>
                    <a:pt x="247522" y="0"/>
                  </a:lnTo>
                  <a:lnTo>
                    <a:pt x="251713" y="0"/>
                  </a:lnTo>
                  <a:lnTo>
                    <a:pt x="302633" y="1215"/>
                  </a:lnTo>
                  <a:lnTo>
                    <a:pt x="352980" y="3827"/>
                  </a:lnTo>
                  <a:lnTo>
                    <a:pt x="402754" y="7842"/>
                  </a:lnTo>
                  <a:lnTo>
                    <a:pt x="451954" y="13263"/>
                  </a:lnTo>
                  <a:lnTo>
                    <a:pt x="500582" y="20097"/>
                  </a:lnTo>
                  <a:lnTo>
                    <a:pt x="548636" y="28348"/>
                  </a:lnTo>
                  <a:lnTo>
                    <a:pt x="596116" y="38020"/>
                  </a:lnTo>
                  <a:lnTo>
                    <a:pt x="643024" y="49120"/>
                  </a:lnTo>
                  <a:lnTo>
                    <a:pt x="689358" y="61651"/>
                  </a:lnTo>
                  <a:lnTo>
                    <a:pt x="735118" y="75618"/>
                  </a:lnTo>
                  <a:lnTo>
                    <a:pt x="780305" y="91028"/>
                  </a:lnTo>
                  <a:lnTo>
                    <a:pt x="824919" y="107883"/>
                  </a:lnTo>
                  <a:lnTo>
                    <a:pt x="868958" y="126191"/>
                  </a:lnTo>
                  <a:lnTo>
                    <a:pt x="912424" y="145954"/>
                  </a:lnTo>
                  <a:lnTo>
                    <a:pt x="955317" y="167179"/>
                  </a:lnTo>
                  <a:lnTo>
                    <a:pt x="997636" y="189870"/>
                  </a:lnTo>
                  <a:lnTo>
                    <a:pt x="1039380" y="214033"/>
                  </a:lnTo>
                  <a:lnTo>
                    <a:pt x="1080551" y="239671"/>
                  </a:lnTo>
                  <a:lnTo>
                    <a:pt x="1121149" y="266790"/>
                  </a:lnTo>
                  <a:lnTo>
                    <a:pt x="1161172" y="295395"/>
                  </a:lnTo>
                  <a:lnTo>
                    <a:pt x="1200621" y="325491"/>
                  </a:lnTo>
                  <a:lnTo>
                    <a:pt x="1239496" y="357083"/>
                  </a:lnTo>
                  <a:lnTo>
                    <a:pt x="1277797" y="390176"/>
                  </a:lnTo>
                  <a:lnTo>
                    <a:pt x="1315524" y="424774"/>
                  </a:lnTo>
                  <a:lnTo>
                    <a:pt x="1352676" y="460883"/>
                  </a:lnTo>
                  <a:lnTo>
                    <a:pt x="1388322" y="497537"/>
                  </a:lnTo>
                  <a:lnTo>
                    <a:pt x="1422532" y="534806"/>
                  </a:lnTo>
                  <a:lnTo>
                    <a:pt x="1455307" y="572688"/>
                  </a:lnTo>
                  <a:lnTo>
                    <a:pt x="1486648" y="611179"/>
                  </a:lnTo>
                  <a:lnTo>
                    <a:pt x="1516554" y="650280"/>
                  </a:lnTo>
                  <a:lnTo>
                    <a:pt x="1545026" y="689988"/>
                  </a:lnTo>
                  <a:lnTo>
                    <a:pt x="1572063" y="730301"/>
                  </a:lnTo>
                  <a:lnTo>
                    <a:pt x="1597666" y="771218"/>
                  </a:lnTo>
                  <a:lnTo>
                    <a:pt x="1621835" y="812737"/>
                  </a:lnTo>
                  <a:lnTo>
                    <a:pt x="1644569" y="854857"/>
                  </a:lnTo>
                  <a:lnTo>
                    <a:pt x="1665870" y="897575"/>
                  </a:lnTo>
                  <a:lnTo>
                    <a:pt x="1685736" y="940890"/>
                  </a:lnTo>
                  <a:lnTo>
                    <a:pt x="1704169" y="984800"/>
                  </a:lnTo>
                  <a:lnTo>
                    <a:pt x="1721168" y="1029304"/>
                  </a:lnTo>
                  <a:lnTo>
                    <a:pt x="1736734" y="1074399"/>
                  </a:lnTo>
                  <a:lnTo>
                    <a:pt x="1750866" y="1120085"/>
                  </a:lnTo>
                  <a:lnTo>
                    <a:pt x="1763564" y="1166359"/>
                  </a:lnTo>
                  <a:lnTo>
                    <a:pt x="1774829" y="1213219"/>
                  </a:lnTo>
                  <a:lnTo>
                    <a:pt x="1784661" y="1260665"/>
                  </a:lnTo>
                  <a:lnTo>
                    <a:pt x="1793060" y="1308694"/>
                  </a:lnTo>
                  <a:lnTo>
                    <a:pt x="1800025" y="1357304"/>
                  </a:lnTo>
                  <a:lnTo>
                    <a:pt x="1805558" y="1406495"/>
                  </a:lnTo>
                  <a:lnTo>
                    <a:pt x="1809658" y="1456263"/>
                  </a:lnTo>
                  <a:lnTo>
                    <a:pt x="1812325" y="1506608"/>
                  </a:lnTo>
                  <a:lnTo>
                    <a:pt x="1813560" y="1557528"/>
                  </a:lnTo>
                  <a:lnTo>
                    <a:pt x="1813560" y="1561846"/>
                  </a:lnTo>
                  <a:lnTo>
                    <a:pt x="1813560" y="1566037"/>
                  </a:lnTo>
                  <a:lnTo>
                    <a:pt x="1813560" y="1570355"/>
                  </a:lnTo>
                  <a:lnTo>
                    <a:pt x="1813560" y="1574546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1" name="object 30">
              <a:extLst>
                <a:ext uri="{FF2B5EF4-FFF2-40B4-BE49-F238E27FC236}">
                  <a16:creationId xmlns:a16="http://schemas.microsoft.com/office/drawing/2014/main" id="{472FA231-34A8-5E96-1262-0EDBF8268257}"/>
                </a:ext>
              </a:extLst>
            </p:cNvPr>
            <p:cNvSpPr/>
            <p:nvPr/>
          </p:nvSpPr>
          <p:spPr>
            <a:xfrm>
              <a:off x="2312572" y="3933579"/>
              <a:ext cx="1159964" cy="2858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2" name="object 31">
              <a:extLst>
                <a:ext uri="{FF2B5EF4-FFF2-40B4-BE49-F238E27FC236}">
                  <a16:creationId xmlns:a16="http://schemas.microsoft.com/office/drawing/2014/main" id="{AB785157-75AA-13AA-EADC-31DF61274370}"/>
                </a:ext>
              </a:extLst>
            </p:cNvPr>
            <p:cNvSpPr/>
            <p:nvPr/>
          </p:nvSpPr>
          <p:spPr>
            <a:xfrm>
              <a:off x="5778291" y="2216076"/>
              <a:ext cx="1723409" cy="36736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4" name="object 33">
              <a:extLst>
                <a:ext uri="{FF2B5EF4-FFF2-40B4-BE49-F238E27FC236}">
                  <a16:creationId xmlns:a16="http://schemas.microsoft.com/office/drawing/2014/main" id="{7DB57026-DB0F-15D6-862D-0271907A0102}"/>
                </a:ext>
              </a:extLst>
            </p:cNvPr>
            <p:cNvSpPr/>
            <p:nvPr/>
          </p:nvSpPr>
          <p:spPr>
            <a:xfrm>
              <a:off x="3869428" y="2850395"/>
              <a:ext cx="492571" cy="49257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5" name="object 34">
              <a:extLst>
                <a:ext uri="{FF2B5EF4-FFF2-40B4-BE49-F238E27FC236}">
                  <a16:creationId xmlns:a16="http://schemas.microsoft.com/office/drawing/2014/main" id="{6C5A58CB-E8C9-22E9-757A-523039499F69}"/>
                </a:ext>
              </a:extLst>
            </p:cNvPr>
            <p:cNvSpPr/>
            <p:nvPr/>
          </p:nvSpPr>
          <p:spPr>
            <a:xfrm>
              <a:off x="3869428" y="4078871"/>
              <a:ext cx="492571" cy="49257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6" name="object 35">
              <a:extLst>
                <a:ext uri="{FF2B5EF4-FFF2-40B4-BE49-F238E27FC236}">
                  <a16:creationId xmlns:a16="http://schemas.microsoft.com/office/drawing/2014/main" id="{9DEF4653-205B-74B0-031D-76DD1C58796F}"/>
                </a:ext>
              </a:extLst>
            </p:cNvPr>
            <p:cNvSpPr/>
            <p:nvPr/>
          </p:nvSpPr>
          <p:spPr>
            <a:xfrm>
              <a:off x="5024668" y="2850395"/>
              <a:ext cx="491390" cy="4925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7" name="object 36">
              <a:extLst>
                <a:ext uri="{FF2B5EF4-FFF2-40B4-BE49-F238E27FC236}">
                  <a16:creationId xmlns:a16="http://schemas.microsoft.com/office/drawing/2014/main" id="{95252522-0977-124F-0AD7-DF1FA8A2DE04}"/>
                </a:ext>
              </a:extLst>
            </p:cNvPr>
            <p:cNvSpPr/>
            <p:nvPr/>
          </p:nvSpPr>
          <p:spPr>
            <a:xfrm>
              <a:off x="5024668" y="4085958"/>
              <a:ext cx="491390" cy="49257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9" name="object 38">
              <a:extLst>
                <a:ext uri="{FF2B5EF4-FFF2-40B4-BE49-F238E27FC236}">
                  <a16:creationId xmlns:a16="http://schemas.microsoft.com/office/drawing/2014/main" id="{338230E9-71A2-13DF-B903-913813AF02B4}"/>
                </a:ext>
              </a:extLst>
            </p:cNvPr>
            <p:cNvSpPr txBox="1"/>
            <p:nvPr/>
          </p:nvSpPr>
          <p:spPr>
            <a:xfrm>
              <a:off x="7127081" y="2336490"/>
              <a:ext cx="1428812" cy="1790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ts val="100"/>
                </a:spcBef>
              </a:pPr>
              <a:r>
                <a:rPr sz="12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41409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Dashboards</a:t>
              </a:r>
            </a:p>
          </p:txBody>
        </p:sp>
        <p:sp>
          <p:nvSpPr>
            <p:cNvPr id="80" name="object 39">
              <a:extLst>
                <a:ext uri="{FF2B5EF4-FFF2-40B4-BE49-F238E27FC236}">
                  <a16:creationId xmlns:a16="http://schemas.microsoft.com/office/drawing/2014/main" id="{ACF7D44F-6563-E05A-F700-AC91E784DED6}"/>
                </a:ext>
              </a:extLst>
            </p:cNvPr>
            <p:cNvSpPr txBox="1"/>
            <p:nvPr/>
          </p:nvSpPr>
          <p:spPr>
            <a:xfrm>
              <a:off x="1350107" y="3953156"/>
              <a:ext cx="1010438" cy="1790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"/>
                </a:spcBef>
              </a:pPr>
              <a:r>
                <a:rPr sz="12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41409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OLAP</a:t>
              </a:r>
            </a:p>
          </p:txBody>
        </p:sp>
        <p:sp>
          <p:nvSpPr>
            <p:cNvPr id="81" name="object 41">
              <a:extLst>
                <a:ext uri="{FF2B5EF4-FFF2-40B4-BE49-F238E27FC236}">
                  <a16:creationId xmlns:a16="http://schemas.microsoft.com/office/drawing/2014/main" id="{153B089D-18F0-4FAB-776C-CA2334989F41}"/>
                </a:ext>
              </a:extLst>
            </p:cNvPr>
            <p:cNvSpPr/>
            <p:nvPr/>
          </p:nvSpPr>
          <p:spPr>
            <a:xfrm>
              <a:off x="3524511" y="5189455"/>
              <a:ext cx="1203669" cy="41933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2" name="object 42">
              <a:extLst>
                <a:ext uri="{FF2B5EF4-FFF2-40B4-BE49-F238E27FC236}">
                  <a16:creationId xmlns:a16="http://schemas.microsoft.com/office/drawing/2014/main" id="{642E0EDD-DB24-9063-EA8B-E20299764DD6}"/>
                </a:ext>
              </a:extLst>
            </p:cNvPr>
            <p:cNvSpPr txBox="1"/>
            <p:nvPr/>
          </p:nvSpPr>
          <p:spPr>
            <a:xfrm>
              <a:off x="4794329" y="5346818"/>
              <a:ext cx="2387459" cy="1790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"/>
                </a:spcBef>
              </a:pPr>
              <a:r>
                <a:rPr sz="1200" spc="-5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41409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Excel to Dashboards</a:t>
              </a:r>
            </a:p>
          </p:txBody>
        </p:sp>
        <p:sp>
          <p:nvSpPr>
            <p:cNvPr id="83" name="object 43">
              <a:extLst>
                <a:ext uri="{FF2B5EF4-FFF2-40B4-BE49-F238E27FC236}">
                  <a16:creationId xmlns:a16="http://schemas.microsoft.com/office/drawing/2014/main" id="{4500E8C3-952E-0B90-0426-271135AF5A7B}"/>
                </a:ext>
              </a:extLst>
            </p:cNvPr>
            <p:cNvSpPr/>
            <p:nvPr/>
          </p:nvSpPr>
          <p:spPr>
            <a:xfrm>
              <a:off x="3593023" y="5617606"/>
              <a:ext cx="2772436" cy="0"/>
            </a:xfrm>
            <a:custGeom>
              <a:avLst/>
              <a:gdLst/>
              <a:ahLst/>
              <a:cxnLst/>
              <a:rect l="l" t="t" r="r" b="b"/>
              <a:pathLst>
                <a:path w="3576954">
                  <a:moveTo>
                    <a:pt x="357670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837203C-033F-94F1-D6C9-F677DF7F7628}"/>
                </a:ext>
              </a:extLst>
            </p:cNvPr>
            <p:cNvSpPr txBox="1"/>
            <p:nvPr/>
          </p:nvSpPr>
          <p:spPr>
            <a:xfrm>
              <a:off x="1249282" y="2667665"/>
              <a:ext cx="2011067" cy="262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buClr>
                  <a:srgbClr val="9591C5"/>
                </a:buClr>
              </a:pPr>
              <a:r>
                <a:rPr lang="ko-KR" altLang="en-US" sz="1050" b="1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쉽고 빠른 </a:t>
              </a:r>
              <a:r>
                <a:rPr lang="ko-KR" altLang="en-US" sz="1050" b="1" dirty="0" err="1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레포트</a:t>
              </a:r>
              <a:r>
                <a:rPr lang="ko-KR" altLang="en-US" sz="1050" b="1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생성</a:t>
              </a:r>
              <a:endParaRPr lang="en-US" altLang="ko-KR" sz="1050" b="1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B20FED1-412C-E8D4-7DAA-B04D4F2F27D8}"/>
                </a:ext>
              </a:extLst>
            </p:cNvPr>
            <p:cNvSpPr txBox="1"/>
            <p:nvPr/>
          </p:nvSpPr>
          <p:spPr>
            <a:xfrm>
              <a:off x="1249282" y="4286367"/>
              <a:ext cx="2011067" cy="262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buClr>
                  <a:srgbClr val="9591C5"/>
                </a:buClr>
              </a:pPr>
              <a:r>
                <a:rPr lang="ko-KR" altLang="en-US" sz="1050" b="1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정밀하고 강력한 원본 데이터 분석</a:t>
              </a:r>
              <a:endParaRPr lang="en-US" altLang="ko-KR" sz="1050" b="1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8DF5945-8465-488E-4AE7-FD0A54B9D433}"/>
                </a:ext>
              </a:extLst>
            </p:cNvPr>
            <p:cNvSpPr txBox="1"/>
            <p:nvPr/>
          </p:nvSpPr>
          <p:spPr>
            <a:xfrm>
              <a:off x="6645651" y="2667665"/>
              <a:ext cx="2011067" cy="262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  <a:buClr>
                  <a:srgbClr val="9591C5"/>
                </a:buClr>
              </a:pPr>
              <a:r>
                <a:rPr lang="ko-KR" altLang="en-US" sz="1050" b="1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빠르고 직관적인 대시보드 구축 </a:t>
              </a:r>
              <a:endParaRPr lang="en-US" altLang="ko-KR" sz="1050" b="1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60FCE5-4440-A767-09A4-213CE069187B}"/>
                </a:ext>
              </a:extLst>
            </p:cNvPr>
            <p:cNvSpPr txBox="1"/>
            <p:nvPr/>
          </p:nvSpPr>
          <p:spPr>
            <a:xfrm>
              <a:off x="6269259" y="4286110"/>
              <a:ext cx="2387459" cy="262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  <a:buClr>
                  <a:srgbClr val="9591C5"/>
                </a:buClr>
              </a:pPr>
              <a:r>
                <a:rPr lang="ko-KR" altLang="en-US" sz="1050" b="1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빈틈없는 핵심성과지표</a:t>
              </a:r>
              <a:r>
                <a:rPr lang="en-US" altLang="ko-KR" sz="1050" b="1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(KPI)</a:t>
              </a:r>
              <a:r>
                <a:rPr lang="ko-KR" altLang="en-US" sz="1050" b="1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관리</a:t>
              </a:r>
              <a:endParaRPr lang="en-US" altLang="ko-KR" sz="1050" b="1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F444CFD-AFCE-154D-F865-A52FA4B019F9}"/>
                </a:ext>
              </a:extLst>
            </p:cNvPr>
            <p:cNvSpPr txBox="1"/>
            <p:nvPr/>
          </p:nvSpPr>
          <p:spPr>
            <a:xfrm>
              <a:off x="3973708" y="5667760"/>
              <a:ext cx="2011067" cy="262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buClr>
                  <a:srgbClr val="9591C5"/>
                </a:buClr>
              </a:pPr>
              <a:r>
                <a:rPr lang="ko-KR" altLang="en-US" sz="1050" b="1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어떠한 엑셀파일도 손쉽게 추출</a:t>
              </a:r>
              <a:endParaRPr lang="en-US" altLang="ko-KR" sz="1050" b="1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97DCFE8-2E49-3548-D999-074ADEB85F2E}"/>
              </a:ext>
            </a:extLst>
          </p:cNvPr>
          <p:cNvSpPr txBox="1"/>
          <p:nvPr/>
        </p:nvSpPr>
        <p:spPr>
          <a:xfrm>
            <a:off x="773601" y="-478552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buClr>
                <a:srgbClr val="9591C5"/>
              </a:buClr>
              <a:defRPr sz="11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Business Intelligence Solution</a:t>
            </a:r>
            <a:r>
              <a:rPr lang="ko-KR" altLang="en-US" dirty="0"/>
              <a:t>에서 필요한 모든 기능이 포함되어 있습니다</a:t>
            </a:r>
            <a:r>
              <a:rPr lang="en-US" altLang="ko-KR" dirty="0"/>
              <a:t>. Reporting, OLAP Analysis, Dashboarding, Scorecard, ETL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무제한 사용자 제공하고 강력한 빅데이터와 인공지능의 머신 러닝 환경을 제공합니다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852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buClr>
                <a:srgbClr val="9591C5"/>
              </a:buClr>
              <a:defRPr sz="11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Business Intelligence Solution</a:t>
            </a:r>
            <a:r>
              <a:rPr lang="ko-KR" altLang="en-US" dirty="0"/>
              <a:t>에서 필요한 모든 기능이 포함되어 있습니다</a:t>
            </a:r>
            <a:r>
              <a:rPr lang="en-US" altLang="ko-KR" dirty="0"/>
              <a:t>. </a:t>
            </a:r>
            <a:r>
              <a:rPr lang="ko-KR" altLang="en-US" dirty="0" err="1"/>
              <a:t>레포트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대시보드 구축</a:t>
            </a:r>
            <a:r>
              <a:rPr lang="en-US" altLang="ko-KR" dirty="0"/>
              <a:t>, </a:t>
            </a:r>
            <a:r>
              <a:rPr lang="ko-KR" altLang="en-US" dirty="0"/>
              <a:t>원본 데이터 분석</a:t>
            </a:r>
            <a:r>
              <a:rPr lang="en-US" altLang="ko-KR" dirty="0"/>
              <a:t>, </a:t>
            </a:r>
            <a:r>
              <a:rPr lang="ko-KR" altLang="en-US" dirty="0"/>
              <a:t>핵심성과지표</a:t>
            </a:r>
            <a:r>
              <a:rPr lang="en-US" altLang="ko-KR" dirty="0"/>
              <a:t>(KPI)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엑셀</a:t>
            </a:r>
            <a:r>
              <a:rPr lang="en-US" altLang="ko-KR" dirty="0"/>
              <a:t> </a:t>
            </a:r>
            <a:r>
              <a:rPr lang="ko-KR" altLang="en-US" dirty="0"/>
              <a:t>데이터 추출 등 비즈니스에 가장 효과적인 구성으로 분류하여 기능을 제공하고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62175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Mammoth BI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DF1366C-5457-C3ED-FC28-F5403A22ABD5}"/>
              </a:ext>
            </a:extLst>
          </p:cNvPr>
          <p:cNvSpPr txBox="1"/>
          <p:nvPr/>
        </p:nvSpPr>
        <p:spPr>
          <a:xfrm>
            <a:off x="1112246" y="3259008"/>
            <a:ext cx="3288304" cy="117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 몇 초 만에 임시 보고서를 만들 수 있는 가장 강력하고 유연한 도구 </a:t>
            </a:r>
          </a:p>
          <a:p>
            <a:pPr marL="14400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직관적인 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웹상에서 빠르고 간편하게 사용자 정의 보고서 생성 </a:t>
            </a:r>
          </a:p>
          <a:p>
            <a:pPr marL="14400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별도의 분석 및 편집 작업으로 인한 인력 및 재원 투입 최소화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0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F9BF8571-213F-EC43-0C80-C9AAD58F11AA}"/>
              </a:ext>
            </a:extLst>
          </p:cNvPr>
          <p:cNvSpPr/>
          <p:nvPr/>
        </p:nvSpPr>
        <p:spPr>
          <a:xfrm>
            <a:off x="6277287" y="2616291"/>
            <a:ext cx="1333490" cy="328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/>
          </a:p>
        </p:txBody>
      </p:sp>
      <p:sp>
        <p:nvSpPr>
          <p:cNvPr id="114" name="사각형: 둥근 위쪽 모서리 113">
            <a:extLst>
              <a:ext uri="{FF2B5EF4-FFF2-40B4-BE49-F238E27FC236}">
                <a16:creationId xmlns:a16="http://schemas.microsoft.com/office/drawing/2014/main" id="{0FCEB210-B623-362B-6B57-6009ABE3DC31}"/>
              </a:ext>
            </a:extLst>
          </p:cNvPr>
          <p:cNvSpPr/>
          <p:nvPr/>
        </p:nvSpPr>
        <p:spPr>
          <a:xfrm>
            <a:off x="868064" y="2010548"/>
            <a:ext cx="3838729" cy="355797"/>
          </a:xfrm>
          <a:prstGeom prst="round2SameRect">
            <a:avLst/>
          </a:prstGeom>
          <a:solidFill>
            <a:srgbClr val="E4E2F2"/>
          </a:solidFill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  <a:buClr>
                <a:srgbClr val="9591C5"/>
              </a:buClr>
            </a:pPr>
            <a:r>
              <a:rPr lang="ko-KR" altLang="en-US" sz="12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쉽고 빠른 </a:t>
            </a:r>
            <a:r>
              <a:rPr lang="ko-KR" altLang="en-US" sz="1200" spc="-50" dirty="0" err="1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레포트</a:t>
            </a:r>
            <a:r>
              <a:rPr lang="ko-KR" altLang="en-US" sz="12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생성</a:t>
            </a:r>
            <a:endParaRPr lang="en-US" altLang="ko-KR" sz="12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6" name="사각형: 둥근 위쪽 모서리 115">
            <a:extLst>
              <a:ext uri="{FF2B5EF4-FFF2-40B4-BE49-F238E27FC236}">
                <a16:creationId xmlns:a16="http://schemas.microsoft.com/office/drawing/2014/main" id="{7196492A-05A6-1E3C-7C2C-CB17FB9B0025}"/>
              </a:ext>
            </a:extLst>
          </p:cNvPr>
          <p:cNvSpPr/>
          <p:nvPr/>
        </p:nvSpPr>
        <p:spPr>
          <a:xfrm>
            <a:off x="5024668" y="2010548"/>
            <a:ext cx="3838729" cy="355797"/>
          </a:xfrm>
          <a:prstGeom prst="round2SameRect">
            <a:avLst/>
          </a:prstGeom>
          <a:solidFill>
            <a:srgbClr val="E4E2F2"/>
          </a:solidFill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  <a:buClr>
                <a:srgbClr val="9591C5"/>
              </a:buClr>
            </a:pPr>
            <a:r>
              <a:rPr lang="ko-KR" altLang="en-US" sz="12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정밀하고 강력한 원본 데이터 분석</a:t>
            </a:r>
            <a:endParaRPr lang="en-US" altLang="ko-KR" sz="12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2" name="사각형: 둥근 위쪽 모서리 121">
            <a:extLst>
              <a:ext uri="{FF2B5EF4-FFF2-40B4-BE49-F238E27FC236}">
                <a16:creationId xmlns:a16="http://schemas.microsoft.com/office/drawing/2014/main" id="{65B761EE-61F8-F49A-9FD9-92A32746F037}"/>
              </a:ext>
            </a:extLst>
          </p:cNvPr>
          <p:cNvSpPr/>
          <p:nvPr/>
        </p:nvSpPr>
        <p:spPr>
          <a:xfrm flipV="1">
            <a:off x="868064" y="2366345"/>
            <a:ext cx="3838729" cy="2954587"/>
          </a:xfrm>
          <a:prstGeom prst="round2SameRect">
            <a:avLst>
              <a:gd name="adj1" fmla="val 2842"/>
              <a:gd name="adj2" fmla="val 0"/>
            </a:avLst>
          </a:prstGeom>
          <a:noFill/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endParaRPr lang="en-US" altLang="ko-KR" sz="10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EF214-A4A2-EF5D-759F-E33789816B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2" t="-10044" r="-4702" b="-11925"/>
          <a:stretch/>
        </p:blipFill>
        <p:spPr>
          <a:xfrm>
            <a:off x="1931326" y="2578557"/>
            <a:ext cx="1712205" cy="419780"/>
          </a:xfrm>
          <a:prstGeom prst="rect">
            <a:avLst/>
          </a:prstGeom>
          <a:noFill/>
        </p:spPr>
      </p:pic>
      <p:sp>
        <p:nvSpPr>
          <p:cNvPr id="124" name="object 2">
            <a:extLst>
              <a:ext uri="{FF2B5EF4-FFF2-40B4-BE49-F238E27FC236}">
                <a16:creationId xmlns:a16="http://schemas.microsoft.com/office/drawing/2014/main" id="{85716577-E644-1AFB-4D6F-786D364E7EF6}"/>
              </a:ext>
            </a:extLst>
          </p:cNvPr>
          <p:cNvSpPr/>
          <p:nvPr/>
        </p:nvSpPr>
        <p:spPr>
          <a:xfrm>
            <a:off x="1412204" y="3104716"/>
            <a:ext cx="2750448" cy="0"/>
          </a:xfrm>
          <a:custGeom>
            <a:avLst/>
            <a:gdLst/>
            <a:ahLst/>
            <a:cxnLst/>
            <a:rect l="l" t="t" r="r" b="b"/>
            <a:pathLst>
              <a:path w="3431540">
                <a:moveTo>
                  <a:pt x="3431412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97036EB-08F3-FA80-8AF3-8AA14CB3992B}"/>
              </a:ext>
            </a:extLst>
          </p:cNvPr>
          <p:cNvSpPr txBox="1"/>
          <p:nvPr/>
        </p:nvSpPr>
        <p:spPr>
          <a:xfrm>
            <a:off x="5285087" y="3259008"/>
            <a:ext cx="3317890" cy="1356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508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en-US" altLang="ko-KR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STPivot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Hadoop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 기술이 적용된 빅 데이터 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OLAP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비롯하여 기존 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OLAP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뷰어에 주요 새로운 기능을 추가하는 사용자 경험 향상</a:t>
            </a:r>
          </a:p>
          <a:p>
            <a:pPr marL="144000" marR="508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강력하고 직관적인 수식 편집기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즉석에서 계산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(sum,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평균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max, min, Rank…)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훨씬 더 많은 사전 정의된 기능 제공</a:t>
            </a:r>
          </a:p>
          <a:p>
            <a:pPr marL="144000" marR="508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Excel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스프레드시트 활용 기능 제공</a:t>
            </a:r>
          </a:p>
        </p:txBody>
      </p:sp>
      <p:sp>
        <p:nvSpPr>
          <p:cNvPr id="131" name="object 2">
            <a:extLst>
              <a:ext uri="{FF2B5EF4-FFF2-40B4-BE49-F238E27FC236}">
                <a16:creationId xmlns:a16="http://schemas.microsoft.com/office/drawing/2014/main" id="{3C229714-F7D9-F692-0A1A-3DB2ACB268D3}"/>
              </a:ext>
            </a:extLst>
          </p:cNvPr>
          <p:cNvSpPr/>
          <p:nvPr/>
        </p:nvSpPr>
        <p:spPr>
          <a:xfrm>
            <a:off x="5568808" y="3104716"/>
            <a:ext cx="2750448" cy="0"/>
          </a:xfrm>
          <a:custGeom>
            <a:avLst/>
            <a:gdLst/>
            <a:ahLst/>
            <a:cxnLst/>
            <a:rect l="l" t="t" r="r" b="b"/>
            <a:pathLst>
              <a:path w="3431540">
                <a:moveTo>
                  <a:pt x="3431412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07F05672-3517-3DE4-C51A-C82BCBE60800}"/>
              </a:ext>
            </a:extLst>
          </p:cNvPr>
          <p:cNvSpPr/>
          <p:nvPr/>
        </p:nvSpPr>
        <p:spPr>
          <a:xfrm flipV="1">
            <a:off x="5024668" y="2366345"/>
            <a:ext cx="3838729" cy="2954587"/>
          </a:xfrm>
          <a:prstGeom prst="round2SameRect">
            <a:avLst>
              <a:gd name="adj1" fmla="val 2842"/>
              <a:gd name="adj2" fmla="val 0"/>
            </a:avLst>
          </a:prstGeom>
          <a:noFill/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endParaRPr lang="en-US" altLang="ko-KR" sz="10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069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DEEAEEA-351F-A1E5-4A12-05484AA1C0DB}"/>
              </a:ext>
            </a:extLst>
          </p:cNvPr>
          <p:cNvGrpSpPr/>
          <p:nvPr/>
        </p:nvGrpSpPr>
        <p:grpSpPr>
          <a:xfrm>
            <a:off x="6136067" y="4101696"/>
            <a:ext cx="1615930" cy="1545194"/>
            <a:chOff x="6136067" y="4101696"/>
            <a:chExt cx="1615930" cy="154519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84BAB7F-E04D-F0F6-63B2-CD6F07450049}"/>
                </a:ext>
              </a:extLst>
            </p:cNvPr>
            <p:cNvGrpSpPr/>
            <p:nvPr/>
          </p:nvGrpSpPr>
          <p:grpSpPr>
            <a:xfrm>
              <a:off x="6136067" y="4101696"/>
              <a:ext cx="1615930" cy="1296382"/>
              <a:chOff x="6340312" y="3997380"/>
              <a:chExt cx="1469027" cy="117852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38CE9F8C-F879-FC29-9733-9882CBA76EBA}"/>
                  </a:ext>
                </a:extLst>
              </p:cNvPr>
              <p:cNvGrpSpPr/>
              <p:nvPr/>
            </p:nvGrpSpPr>
            <p:grpSpPr>
              <a:xfrm>
                <a:off x="6340312" y="3997380"/>
                <a:ext cx="1469027" cy="1178529"/>
                <a:chOff x="146303" y="3703319"/>
                <a:chExt cx="3723640" cy="2987295"/>
              </a:xfrm>
            </p:grpSpPr>
            <p:sp>
              <p:nvSpPr>
                <p:cNvPr id="21" name="object 35">
                  <a:extLst>
                    <a:ext uri="{FF2B5EF4-FFF2-40B4-BE49-F238E27FC236}">
                      <a16:creationId xmlns:a16="http://schemas.microsoft.com/office/drawing/2014/main" id="{DFBB6C5A-7F07-F8F3-65A8-6F861AD3E86A}"/>
                    </a:ext>
                  </a:extLst>
                </p:cNvPr>
                <p:cNvSpPr/>
                <p:nvPr/>
              </p:nvSpPr>
              <p:spPr>
                <a:xfrm>
                  <a:off x="146303" y="3703319"/>
                  <a:ext cx="3723640" cy="22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640" h="2251075">
                      <a:moveTo>
                        <a:pt x="3620389" y="0"/>
                      </a:moveTo>
                      <a:lnTo>
                        <a:pt x="104190" y="0"/>
                      </a:lnTo>
                      <a:lnTo>
                        <a:pt x="63768" y="8237"/>
                      </a:lnTo>
                      <a:lnTo>
                        <a:pt x="30635" y="30654"/>
                      </a:lnTo>
                      <a:lnTo>
                        <a:pt x="8232" y="63811"/>
                      </a:lnTo>
                      <a:lnTo>
                        <a:pt x="0" y="104266"/>
                      </a:lnTo>
                      <a:lnTo>
                        <a:pt x="0" y="2250947"/>
                      </a:lnTo>
                      <a:lnTo>
                        <a:pt x="3723132" y="2250947"/>
                      </a:lnTo>
                      <a:lnTo>
                        <a:pt x="3723132" y="104266"/>
                      </a:lnTo>
                      <a:lnTo>
                        <a:pt x="3715132" y="63811"/>
                      </a:lnTo>
                      <a:lnTo>
                        <a:pt x="3693239" y="30654"/>
                      </a:lnTo>
                      <a:lnTo>
                        <a:pt x="3660606" y="8237"/>
                      </a:lnTo>
                      <a:lnTo>
                        <a:pt x="3620389" y="0"/>
                      </a:lnTo>
                      <a:close/>
                    </a:path>
                  </a:pathLst>
                </a:custGeom>
                <a:solidFill>
                  <a:srgbClr val="171717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2" name="object 43">
                  <a:extLst>
                    <a:ext uri="{FF2B5EF4-FFF2-40B4-BE49-F238E27FC236}">
                      <a16:creationId xmlns:a16="http://schemas.microsoft.com/office/drawing/2014/main" id="{9095E970-F8E9-EFD4-BF27-40E571353733}"/>
                    </a:ext>
                  </a:extLst>
                </p:cNvPr>
                <p:cNvSpPr/>
                <p:nvPr/>
              </p:nvSpPr>
              <p:spPr>
                <a:xfrm>
                  <a:off x="1368552" y="6257544"/>
                  <a:ext cx="1263650" cy="43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650" h="433070">
                      <a:moveTo>
                        <a:pt x="215645" y="0"/>
                      </a:moveTo>
                      <a:lnTo>
                        <a:pt x="201118" y="151210"/>
                      </a:lnTo>
                      <a:lnTo>
                        <a:pt x="192770" y="235848"/>
                      </a:lnTo>
                      <a:lnTo>
                        <a:pt x="187446" y="284724"/>
                      </a:lnTo>
                      <a:lnTo>
                        <a:pt x="181990" y="328650"/>
                      </a:lnTo>
                      <a:lnTo>
                        <a:pt x="171922" y="367962"/>
                      </a:lnTo>
                      <a:lnTo>
                        <a:pt x="134735" y="396526"/>
                      </a:lnTo>
                      <a:lnTo>
                        <a:pt x="36306" y="415577"/>
                      </a:lnTo>
                      <a:lnTo>
                        <a:pt x="10312" y="421813"/>
                      </a:lnTo>
                      <a:lnTo>
                        <a:pt x="0" y="426948"/>
                      </a:lnTo>
                      <a:lnTo>
                        <a:pt x="0" y="432815"/>
                      </a:lnTo>
                      <a:lnTo>
                        <a:pt x="1263396" y="432815"/>
                      </a:lnTo>
                      <a:lnTo>
                        <a:pt x="1263396" y="426948"/>
                      </a:lnTo>
                      <a:lnTo>
                        <a:pt x="1253303" y="421813"/>
                      </a:lnTo>
                      <a:lnTo>
                        <a:pt x="1227804" y="415577"/>
                      </a:lnTo>
                      <a:lnTo>
                        <a:pt x="1159255" y="402005"/>
                      </a:lnTo>
                      <a:lnTo>
                        <a:pt x="1129970" y="396526"/>
                      </a:lnTo>
                      <a:lnTo>
                        <a:pt x="1107852" y="387883"/>
                      </a:lnTo>
                      <a:lnTo>
                        <a:pt x="1082929" y="328650"/>
                      </a:lnTo>
                      <a:lnTo>
                        <a:pt x="1073092" y="248206"/>
                      </a:lnTo>
                      <a:lnTo>
                        <a:pt x="1061481" y="138464"/>
                      </a:lnTo>
                      <a:lnTo>
                        <a:pt x="1051800" y="41654"/>
                      </a:lnTo>
                      <a:lnTo>
                        <a:pt x="1048320" y="5867"/>
                      </a:lnTo>
                      <a:lnTo>
                        <a:pt x="632460" y="5867"/>
                      </a:lnTo>
                      <a:lnTo>
                        <a:pt x="215645" y="0"/>
                      </a:lnTo>
                      <a:close/>
                    </a:path>
                    <a:path w="1263650" h="433070">
                      <a:moveTo>
                        <a:pt x="1047749" y="0"/>
                      </a:moveTo>
                      <a:lnTo>
                        <a:pt x="632460" y="5867"/>
                      </a:lnTo>
                      <a:lnTo>
                        <a:pt x="1048320" y="5867"/>
                      </a:lnTo>
                      <a:lnTo>
                        <a:pt x="1047749" y="0"/>
                      </a:lnTo>
                      <a:close/>
                    </a:path>
                  </a:pathLst>
                </a:custGeom>
                <a:solidFill>
                  <a:srgbClr val="D2D2D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3" name="object 45">
                  <a:extLst>
                    <a:ext uri="{FF2B5EF4-FFF2-40B4-BE49-F238E27FC236}">
                      <a16:creationId xmlns:a16="http://schemas.microsoft.com/office/drawing/2014/main" id="{B1479712-92D1-C8B1-71F2-3784ACE9EF61}"/>
                    </a:ext>
                  </a:extLst>
                </p:cNvPr>
                <p:cNvSpPr/>
                <p:nvPr/>
              </p:nvSpPr>
              <p:spPr>
                <a:xfrm>
                  <a:off x="146303" y="5954268"/>
                  <a:ext cx="3723640" cy="353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640" h="353695">
                      <a:moveTo>
                        <a:pt x="3723132" y="0"/>
                      </a:moveTo>
                      <a:lnTo>
                        <a:pt x="0" y="0"/>
                      </a:lnTo>
                      <a:lnTo>
                        <a:pt x="0" y="249402"/>
                      </a:lnTo>
                      <a:lnTo>
                        <a:pt x="8232" y="289815"/>
                      </a:lnTo>
                      <a:lnTo>
                        <a:pt x="30635" y="322940"/>
                      </a:lnTo>
                      <a:lnTo>
                        <a:pt x="63768" y="345337"/>
                      </a:lnTo>
                      <a:lnTo>
                        <a:pt x="104190" y="353567"/>
                      </a:lnTo>
                      <a:lnTo>
                        <a:pt x="3620389" y="353567"/>
                      </a:lnTo>
                      <a:lnTo>
                        <a:pt x="3660606" y="345337"/>
                      </a:lnTo>
                      <a:lnTo>
                        <a:pt x="3693239" y="322940"/>
                      </a:lnTo>
                      <a:lnTo>
                        <a:pt x="3715132" y="289815"/>
                      </a:lnTo>
                      <a:lnTo>
                        <a:pt x="3723132" y="249402"/>
                      </a:lnTo>
                      <a:lnTo>
                        <a:pt x="3723132" y="0"/>
                      </a:lnTo>
                      <a:close/>
                    </a:path>
                  </a:pathLst>
                </a:custGeom>
                <a:solidFill>
                  <a:srgbClr val="D2D2D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0" name="object 34">
                  <a:extLst>
                    <a:ext uri="{FF2B5EF4-FFF2-40B4-BE49-F238E27FC236}">
                      <a16:creationId xmlns:a16="http://schemas.microsoft.com/office/drawing/2014/main" id="{425B2FDB-7FF7-2E45-BE8B-CCBD797B9E43}"/>
                    </a:ext>
                  </a:extLst>
                </p:cNvPr>
                <p:cNvSpPr/>
                <p:nvPr/>
              </p:nvSpPr>
              <p:spPr>
                <a:xfrm>
                  <a:off x="191515" y="3820384"/>
                  <a:ext cx="3633216" cy="2046732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25" name="object 44">
                <a:extLst>
                  <a:ext uri="{FF2B5EF4-FFF2-40B4-BE49-F238E27FC236}">
                    <a16:creationId xmlns:a16="http://schemas.microsoft.com/office/drawing/2014/main" id="{0E5CFFDB-27A7-DBA3-6A0F-505CC501BB89}"/>
                  </a:ext>
                </a:extLst>
              </p:cNvPr>
              <p:cNvSpPr/>
              <p:nvPr/>
            </p:nvSpPr>
            <p:spPr>
              <a:xfrm>
                <a:off x="6822506" y="5020389"/>
                <a:ext cx="364107" cy="154141"/>
              </a:xfrm>
              <a:custGeom>
                <a:avLst/>
                <a:gdLst/>
                <a:ahLst/>
                <a:cxnLst/>
                <a:rect l="l" t="t" r="r" b="b"/>
                <a:pathLst>
                  <a:path w="1022985" h="433070">
                    <a:moveTo>
                      <a:pt x="216026" y="0"/>
                    </a:moveTo>
                    <a:lnTo>
                      <a:pt x="201425" y="151210"/>
                    </a:lnTo>
                    <a:lnTo>
                      <a:pt x="193039" y="235848"/>
                    </a:lnTo>
                    <a:lnTo>
                      <a:pt x="187702" y="284724"/>
                    </a:lnTo>
                    <a:lnTo>
                      <a:pt x="182244" y="328650"/>
                    </a:lnTo>
                    <a:lnTo>
                      <a:pt x="172156" y="367962"/>
                    </a:lnTo>
                    <a:lnTo>
                      <a:pt x="134881" y="396526"/>
                    </a:lnTo>
                    <a:lnTo>
                      <a:pt x="36369" y="415577"/>
                    </a:lnTo>
                    <a:lnTo>
                      <a:pt x="10332" y="421813"/>
                    </a:lnTo>
                    <a:lnTo>
                      <a:pt x="0" y="426948"/>
                    </a:lnTo>
                    <a:lnTo>
                      <a:pt x="0" y="432815"/>
                    </a:lnTo>
                    <a:lnTo>
                      <a:pt x="634746" y="432815"/>
                    </a:lnTo>
                    <a:lnTo>
                      <a:pt x="1022604" y="14668"/>
                    </a:lnTo>
                    <a:lnTo>
                      <a:pt x="887063" y="5867"/>
                    </a:lnTo>
                    <a:lnTo>
                      <a:pt x="633222" y="5867"/>
                    </a:lnTo>
                    <a:lnTo>
                      <a:pt x="216026" y="0"/>
                    </a:lnTo>
                    <a:close/>
                  </a:path>
                  <a:path w="1022985" h="433070">
                    <a:moveTo>
                      <a:pt x="841883" y="2933"/>
                    </a:moveTo>
                    <a:lnTo>
                      <a:pt x="633222" y="5867"/>
                    </a:lnTo>
                    <a:lnTo>
                      <a:pt x="887063" y="5867"/>
                    </a:lnTo>
                    <a:lnTo>
                      <a:pt x="841883" y="2933"/>
                    </a:lnTo>
                    <a:close/>
                  </a:path>
                </a:pathLst>
              </a:custGeom>
              <a:solidFill>
                <a:srgbClr val="A8A9A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EA97832-E44E-A996-1626-3162F4BF81E0}"/>
                </a:ext>
              </a:extLst>
            </p:cNvPr>
            <p:cNvSpPr/>
            <p:nvPr/>
          </p:nvSpPr>
          <p:spPr>
            <a:xfrm>
              <a:off x="6412048" y="5320932"/>
              <a:ext cx="992052" cy="325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buClr>
                <a:srgbClr val="9591C5"/>
              </a:buClr>
              <a:defRPr sz="11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Business Intelligence Solution</a:t>
            </a:r>
            <a:r>
              <a:rPr lang="ko-KR" altLang="en-US" dirty="0"/>
              <a:t>에서 필요한 모든 기능이 포함되어 있습니다</a:t>
            </a:r>
            <a:r>
              <a:rPr lang="en-US" altLang="ko-KR" dirty="0"/>
              <a:t>. </a:t>
            </a:r>
            <a:r>
              <a:rPr lang="ko-KR" altLang="en-US" dirty="0" err="1"/>
              <a:t>레포트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대시보드 구축</a:t>
            </a:r>
            <a:r>
              <a:rPr lang="en-US" altLang="ko-KR" dirty="0"/>
              <a:t>, </a:t>
            </a:r>
            <a:r>
              <a:rPr lang="ko-KR" altLang="en-US" dirty="0"/>
              <a:t>원본 데이터 분석</a:t>
            </a:r>
            <a:r>
              <a:rPr lang="en-US" altLang="ko-KR" dirty="0"/>
              <a:t>, </a:t>
            </a:r>
            <a:r>
              <a:rPr lang="ko-KR" altLang="en-US" dirty="0"/>
              <a:t>핵심성과지표</a:t>
            </a:r>
            <a:r>
              <a:rPr lang="en-US" altLang="ko-KR" dirty="0"/>
              <a:t>(KPI)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엑셀</a:t>
            </a:r>
            <a:r>
              <a:rPr lang="en-US" altLang="ko-KR" dirty="0"/>
              <a:t> </a:t>
            </a:r>
            <a:r>
              <a:rPr lang="ko-KR" altLang="en-US" dirty="0"/>
              <a:t>데이터 추출 등 비즈니스에 가장 효과적인 구성으로 분류하여 기능을 제공하고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62175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Mammoth BI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DF1366C-5457-C3ED-FC28-F5403A22ABD5}"/>
              </a:ext>
            </a:extLst>
          </p:cNvPr>
          <p:cNvSpPr txBox="1"/>
          <p:nvPr/>
        </p:nvSpPr>
        <p:spPr>
          <a:xfrm>
            <a:off x="1177369" y="3259008"/>
            <a:ext cx="3220119" cy="117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508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en-US" altLang="ko-KR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STCard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귀사의 주요 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KPI(Key Performance Indicator)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관리하는 데 가장 적합한 도구</a:t>
            </a:r>
            <a:endParaRPr lang="en-US" altLang="ko-KR" sz="10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44000" marR="508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en-US" altLang="ko-KR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STCard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Norton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Kaplan Philosophy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기반을 두고 있으며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스코어 카드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관점 및 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KPI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필요한 만큼 관리</a:t>
            </a:r>
            <a:endParaRPr lang="en-US" altLang="ko-KR" sz="10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44000" marR="508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대 실제 편차를 분석하여 모든 목표 추적</a:t>
            </a:r>
          </a:p>
        </p:txBody>
      </p:sp>
      <p:sp>
        <p:nvSpPr>
          <p:cNvPr id="114" name="사각형: 둥근 위쪽 모서리 113">
            <a:extLst>
              <a:ext uri="{FF2B5EF4-FFF2-40B4-BE49-F238E27FC236}">
                <a16:creationId xmlns:a16="http://schemas.microsoft.com/office/drawing/2014/main" id="{0FCEB210-B623-362B-6B57-6009ABE3DC31}"/>
              </a:ext>
            </a:extLst>
          </p:cNvPr>
          <p:cNvSpPr/>
          <p:nvPr/>
        </p:nvSpPr>
        <p:spPr>
          <a:xfrm>
            <a:off x="868064" y="2010548"/>
            <a:ext cx="3838729" cy="355797"/>
          </a:xfrm>
          <a:prstGeom prst="round2SameRect">
            <a:avLst/>
          </a:prstGeom>
          <a:solidFill>
            <a:srgbClr val="E4E2F2"/>
          </a:solidFill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  <a:buClr>
                <a:srgbClr val="9591C5"/>
              </a:buClr>
            </a:pPr>
            <a:r>
              <a:rPr lang="ko-KR" altLang="en-US" sz="12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빈틈없는 핵심성과지표</a:t>
            </a:r>
            <a:r>
              <a:rPr lang="en-US" altLang="ko-KR" sz="12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(KPI)</a:t>
            </a:r>
            <a:r>
              <a:rPr lang="ko-KR" altLang="en-US" sz="12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관리</a:t>
            </a:r>
            <a:endParaRPr lang="en-US" altLang="ko-KR" sz="12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6" name="사각형: 둥근 위쪽 모서리 115">
            <a:extLst>
              <a:ext uri="{FF2B5EF4-FFF2-40B4-BE49-F238E27FC236}">
                <a16:creationId xmlns:a16="http://schemas.microsoft.com/office/drawing/2014/main" id="{7196492A-05A6-1E3C-7C2C-CB17FB9B0025}"/>
              </a:ext>
            </a:extLst>
          </p:cNvPr>
          <p:cNvSpPr/>
          <p:nvPr/>
        </p:nvSpPr>
        <p:spPr>
          <a:xfrm>
            <a:off x="5024668" y="2010548"/>
            <a:ext cx="3838729" cy="355797"/>
          </a:xfrm>
          <a:prstGeom prst="round2SameRect">
            <a:avLst/>
          </a:prstGeom>
          <a:solidFill>
            <a:srgbClr val="E4E2F2"/>
          </a:solidFill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  <a:buClr>
                <a:srgbClr val="9591C5"/>
              </a:buClr>
            </a:pPr>
            <a:r>
              <a:rPr lang="ko-KR" altLang="en-US" sz="12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어떠한 엑셀파일도 손쉽게 추출</a:t>
            </a:r>
            <a:endParaRPr lang="en-US" altLang="ko-KR" sz="12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4" name="object 2">
            <a:extLst>
              <a:ext uri="{FF2B5EF4-FFF2-40B4-BE49-F238E27FC236}">
                <a16:creationId xmlns:a16="http://schemas.microsoft.com/office/drawing/2014/main" id="{85716577-E644-1AFB-4D6F-786D364E7EF6}"/>
              </a:ext>
            </a:extLst>
          </p:cNvPr>
          <p:cNvSpPr/>
          <p:nvPr/>
        </p:nvSpPr>
        <p:spPr>
          <a:xfrm>
            <a:off x="1412204" y="3104716"/>
            <a:ext cx="2750448" cy="0"/>
          </a:xfrm>
          <a:custGeom>
            <a:avLst/>
            <a:gdLst/>
            <a:ahLst/>
            <a:cxnLst/>
            <a:rect l="l" t="t" r="r" b="b"/>
            <a:pathLst>
              <a:path w="3431540">
                <a:moveTo>
                  <a:pt x="3431412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97036EB-08F3-FA80-8AF3-8AA14CB3992B}"/>
              </a:ext>
            </a:extLst>
          </p:cNvPr>
          <p:cNvSpPr txBox="1"/>
          <p:nvPr/>
        </p:nvSpPr>
        <p:spPr>
          <a:xfrm>
            <a:off x="5333973" y="3259008"/>
            <a:ext cx="3220119" cy="720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508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 몇 초 만에 엑셀파일을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STAgile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대시보드로 생성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 및 공유</a:t>
            </a:r>
          </a:p>
          <a:p>
            <a:pPr marL="144000" marR="508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강력한 데이터 검색 대시보드 제공</a:t>
            </a:r>
          </a:p>
        </p:txBody>
      </p:sp>
      <p:sp>
        <p:nvSpPr>
          <p:cNvPr id="131" name="object 2">
            <a:extLst>
              <a:ext uri="{FF2B5EF4-FFF2-40B4-BE49-F238E27FC236}">
                <a16:creationId xmlns:a16="http://schemas.microsoft.com/office/drawing/2014/main" id="{3C229714-F7D9-F692-0A1A-3DB2ACB268D3}"/>
              </a:ext>
            </a:extLst>
          </p:cNvPr>
          <p:cNvSpPr/>
          <p:nvPr/>
        </p:nvSpPr>
        <p:spPr>
          <a:xfrm>
            <a:off x="5568808" y="3104716"/>
            <a:ext cx="2750448" cy="0"/>
          </a:xfrm>
          <a:custGeom>
            <a:avLst/>
            <a:gdLst/>
            <a:ahLst/>
            <a:cxnLst/>
            <a:rect l="l" t="t" r="r" b="b"/>
            <a:pathLst>
              <a:path w="3431540">
                <a:moveTo>
                  <a:pt x="3431412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object 32">
            <a:extLst>
              <a:ext uri="{FF2B5EF4-FFF2-40B4-BE49-F238E27FC236}">
                <a16:creationId xmlns:a16="http://schemas.microsoft.com/office/drawing/2014/main" id="{F7EAFD06-43B7-6C09-A71D-CEF80F5BCF3A}"/>
              </a:ext>
            </a:extLst>
          </p:cNvPr>
          <p:cNvSpPr/>
          <p:nvPr/>
        </p:nvSpPr>
        <p:spPr>
          <a:xfrm>
            <a:off x="2147499" y="2573641"/>
            <a:ext cx="1279859" cy="3755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4233E514-8E78-7976-FD38-701D798E0902}"/>
              </a:ext>
            </a:extLst>
          </p:cNvPr>
          <p:cNvSpPr/>
          <p:nvPr/>
        </p:nvSpPr>
        <p:spPr>
          <a:xfrm>
            <a:off x="6342198" y="2573641"/>
            <a:ext cx="1203669" cy="4193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57863D86-169C-157F-4C13-633ED2B10EA0}"/>
              </a:ext>
            </a:extLst>
          </p:cNvPr>
          <p:cNvSpPr/>
          <p:nvPr/>
        </p:nvSpPr>
        <p:spPr>
          <a:xfrm flipV="1">
            <a:off x="868064" y="2366345"/>
            <a:ext cx="3838729" cy="2954587"/>
          </a:xfrm>
          <a:prstGeom prst="round2SameRect">
            <a:avLst>
              <a:gd name="adj1" fmla="val 2842"/>
              <a:gd name="adj2" fmla="val 0"/>
            </a:avLst>
          </a:prstGeom>
          <a:noFill/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endParaRPr lang="en-US" altLang="ko-KR" sz="10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1AF69BB7-7C8E-C125-4981-E724E7C6D2ED}"/>
              </a:ext>
            </a:extLst>
          </p:cNvPr>
          <p:cNvSpPr/>
          <p:nvPr/>
        </p:nvSpPr>
        <p:spPr>
          <a:xfrm flipV="1">
            <a:off x="5024668" y="2366345"/>
            <a:ext cx="3838729" cy="2954587"/>
          </a:xfrm>
          <a:prstGeom prst="round2SameRect">
            <a:avLst>
              <a:gd name="adj1" fmla="val 2842"/>
              <a:gd name="adj2" fmla="val 0"/>
            </a:avLst>
          </a:prstGeom>
          <a:noFill/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endParaRPr lang="en-US" altLang="ko-KR" sz="10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525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buClr>
                <a:srgbClr val="9591C5"/>
              </a:buClr>
              <a:defRPr sz="11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Business Intelligence Solution</a:t>
            </a:r>
            <a:r>
              <a:rPr lang="ko-KR" altLang="en-US" dirty="0"/>
              <a:t>에서 필요한 모든 기능이 포함되어 있습니다</a:t>
            </a:r>
            <a:r>
              <a:rPr lang="en-US" altLang="ko-KR" dirty="0"/>
              <a:t>. </a:t>
            </a:r>
            <a:r>
              <a:rPr lang="ko-KR" altLang="en-US" dirty="0" err="1"/>
              <a:t>레포트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대시보드 구축</a:t>
            </a:r>
            <a:r>
              <a:rPr lang="en-US" altLang="ko-KR" dirty="0"/>
              <a:t>, </a:t>
            </a:r>
            <a:r>
              <a:rPr lang="ko-KR" altLang="en-US" dirty="0"/>
              <a:t>원본 데이터 분석</a:t>
            </a:r>
            <a:r>
              <a:rPr lang="en-US" altLang="ko-KR" dirty="0"/>
              <a:t>, </a:t>
            </a:r>
            <a:r>
              <a:rPr lang="ko-KR" altLang="en-US" dirty="0"/>
              <a:t>핵심성과지표</a:t>
            </a:r>
            <a:r>
              <a:rPr lang="en-US" altLang="ko-KR" dirty="0"/>
              <a:t>(KPI)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엑셀</a:t>
            </a:r>
            <a:r>
              <a:rPr lang="en-US" altLang="ko-KR" dirty="0"/>
              <a:t> </a:t>
            </a:r>
            <a:r>
              <a:rPr lang="ko-KR" altLang="en-US" dirty="0"/>
              <a:t>데이터 추출 등 비즈니스에 가장 효과적인 구성으로 분류하여 기능을 제공하고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62175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Mammoth BI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DF1366C-5457-C3ED-FC28-F5403A22ABD5}"/>
              </a:ext>
            </a:extLst>
          </p:cNvPr>
          <p:cNvSpPr txBox="1"/>
          <p:nvPr/>
        </p:nvSpPr>
        <p:spPr>
          <a:xfrm>
            <a:off x="1232809" y="3811837"/>
            <a:ext cx="4118826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en-US" altLang="ko-KR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STPivot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STCard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STAgile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추출된  데이터를 쉽고 빠르게 통합하여 시각화 해 주는 직관적이고 강력한 대시보드</a:t>
            </a:r>
            <a:endParaRPr lang="en-US" altLang="ko-KR" sz="10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4400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별도의 코딩작업 없이 편하고 쉬운 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기능 구현</a:t>
            </a:r>
            <a:endParaRPr lang="en-US" altLang="ko-KR" sz="10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44000" indent="-144000">
              <a:lnSpc>
                <a:spcPct val="110000"/>
              </a:lnSpc>
              <a:spcBef>
                <a:spcPts val="760"/>
              </a:spcBef>
              <a:buClr>
                <a:srgbClr val="9591C5"/>
              </a:buClr>
              <a:buFont typeface="Wingdings" panose="05000000000000000000" pitchFamily="2" charset="2"/>
              <a:buChar char="l"/>
              <a:tabLst>
                <a:tab pos="185420" algn="l"/>
              </a:tabLst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별도의 제약없이 손쉽게 외부 콘텐츠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앱 또는 웹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클리핑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</a:t>
            </a:r>
          </a:p>
        </p:txBody>
      </p:sp>
      <p:sp>
        <p:nvSpPr>
          <p:cNvPr id="114" name="사각형: 둥근 위쪽 모서리 113">
            <a:extLst>
              <a:ext uri="{FF2B5EF4-FFF2-40B4-BE49-F238E27FC236}">
                <a16:creationId xmlns:a16="http://schemas.microsoft.com/office/drawing/2014/main" id="{0FCEB210-B623-362B-6B57-6009ABE3DC31}"/>
              </a:ext>
            </a:extLst>
          </p:cNvPr>
          <p:cNvSpPr/>
          <p:nvPr/>
        </p:nvSpPr>
        <p:spPr>
          <a:xfrm>
            <a:off x="868064" y="2010548"/>
            <a:ext cx="7995333" cy="355797"/>
          </a:xfrm>
          <a:prstGeom prst="round2SameRect">
            <a:avLst/>
          </a:prstGeom>
          <a:solidFill>
            <a:srgbClr val="E4E2F2"/>
          </a:solidFill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  <a:buClr>
                <a:srgbClr val="9591C5"/>
              </a:buClr>
            </a:pPr>
            <a:r>
              <a:rPr lang="ko-KR" altLang="en-US" sz="12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빠르고 직관적인 대시보드 구축 </a:t>
            </a:r>
            <a:endParaRPr lang="en-US" altLang="ko-KR" sz="12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object 31">
            <a:extLst>
              <a:ext uri="{FF2B5EF4-FFF2-40B4-BE49-F238E27FC236}">
                <a16:creationId xmlns:a16="http://schemas.microsoft.com/office/drawing/2014/main" id="{A0330664-5B04-1128-6BED-4E96B737BC0C}"/>
              </a:ext>
            </a:extLst>
          </p:cNvPr>
          <p:cNvSpPr/>
          <p:nvPr/>
        </p:nvSpPr>
        <p:spPr>
          <a:xfrm>
            <a:off x="1328528" y="2582318"/>
            <a:ext cx="1723409" cy="3673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DAD004-887D-5F53-8B4B-DAA83A4E6881}"/>
              </a:ext>
            </a:extLst>
          </p:cNvPr>
          <p:cNvGrpSpPr/>
          <p:nvPr/>
        </p:nvGrpSpPr>
        <p:grpSpPr>
          <a:xfrm>
            <a:off x="1274784" y="3367162"/>
            <a:ext cx="2770181" cy="306840"/>
            <a:chOff x="1199839" y="3261105"/>
            <a:chExt cx="3785795" cy="419335"/>
          </a:xfrm>
        </p:grpSpPr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6A340EA7-579C-77F9-1B5F-AEBBABE1F299}"/>
                </a:ext>
              </a:extLst>
            </p:cNvPr>
            <p:cNvSpPr/>
            <p:nvPr/>
          </p:nvSpPr>
          <p:spPr>
            <a:xfrm>
              <a:off x="2502106" y="3271622"/>
              <a:ext cx="1279859" cy="3755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ACDC69E3-DDE8-8C47-495F-C32F1592B9D5}"/>
                </a:ext>
              </a:extLst>
            </p:cNvPr>
            <p:cNvSpPr/>
            <p:nvPr/>
          </p:nvSpPr>
          <p:spPr>
            <a:xfrm>
              <a:off x="1199839" y="3317396"/>
              <a:ext cx="1275960" cy="3144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9" name="object 41">
              <a:extLst>
                <a:ext uri="{FF2B5EF4-FFF2-40B4-BE49-F238E27FC236}">
                  <a16:creationId xmlns:a16="http://schemas.microsoft.com/office/drawing/2014/main" id="{B9BC17FF-D995-0046-73D8-399654CCC135}"/>
                </a:ext>
              </a:extLst>
            </p:cNvPr>
            <p:cNvSpPr/>
            <p:nvPr/>
          </p:nvSpPr>
          <p:spPr>
            <a:xfrm>
              <a:off x="3781965" y="3261105"/>
              <a:ext cx="1203669" cy="4193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41" name="object 2">
            <a:extLst>
              <a:ext uri="{FF2B5EF4-FFF2-40B4-BE49-F238E27FC236}">
                <a16:creationId xmlns:a16="http://schemas.microsoft.com/office/drawing/2014/main" id="{021CD78C-5906-B858-E545-20B4570E83DB}"/>
              </a:ext>
            </a:extLst>
          </p:cNvPr>
          <p:cNvSpPr/>
          <p:nvPr/>
        </p:nvSpPr>
        <p:spPr>
          <a:xfrm flipV="1">
            <a:off x="1328528" y="3046163"/>
            <a:ext cx="5194192" cy="58553"/>
          </a:xfrm>
          <a:custGeom>
            <a:avLst/>
            <a:gdLst/>
            <a:ahLst/>
            <a:cxnLst/>
            <a:rect l="l" t="t" r="r" b="b"/>
            <a:pathLst>
              <a:path w="3431540">
                <a:moveTo>
                  <a:pt x="3431412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77A1498-748A-0B83-49BB-E3A7A2E344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t="3387" r="31617" b="65087"/>
          <a:stretch/>
        </p:blipFill>
        <p:spPr>
          <a:xfrm>
            <a:off x="6453619" y="2734470"/>
            <a:ext cx="2107578" cy="855742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A63B5A-519A-F994-383D-94FC1B49AF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06" r="36654"/>
          <a:stretch/>
        </p:blipFill>
        <p:spPr>
          <a:xfrm>
            <a:off x="5612240" y="3261105"/>
            <a:ext cx="2259765" cy="1761637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CB93749F-1DCD-7F95-9FFF-261F0DE6E1F9}"/>
              </a:ext>
            </a:extLst>
          </p:cNvPr>
          <p:cNvSpPr/>
          <p:nvPr/>
        </p:nvSpPr>
        <p:spPr>
          <a:xfrm flipV="1">
            <a:off x="868064" y="2366344"/>
            <a:ext cx="8008700" cy="2954587"/>
          </a:xfrm>
          <a:prstGeom prst="round2SameRect">
            <a:avLst>
              <a:gd name="adj1" fmla="val 2842"/>
              <a:gd name="adj2" fmla="val 0"/>
            </a:avLst>
          </a:prstGeom>
          <a:noFill/>
          <a:ln w="38100">
            <a:solidFill>
              <a:srgbClr val="E4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endParaRPr lang="en-US" altLang="ko-KR" sz="10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8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매머드데이터의 검색엔진은 빠른 속도와 넓은 확장성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그리고 수많은 데이터를 색인 할 수 있는 능력과 형태소 분석기능을 기반으로 한 검색을 제공하고 있습니다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00275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검색엔진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EC49EA-ABA3-6CFB-C296-BB0E8B29ED86}"/>
              </a:ext>
            </a:extLst>
          </p:cNvPr>
          <p:cNvSpPr/>
          <p:nvPr/>
        </p:nvSpPr>
        <p:spPr>
          <a:xfrm>
            <a:off x="868065" y="1841710"/>
            <a:ext cx="2056110" cy="355797"/>
          </a:xfrm>
          <a:prstGeom prst="roundRect">
            <a:avLst>
              <a:gd name="adj" fmla="val 19801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매머드데이터 검색엔진 특징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1EE5B-24BA-227D-627D-BF0ACAB08E55}"/>
              </a:ext>
            </a:extLst>
          </p:cNvPr>
          <p:cNvSpPr txBox="1"/>
          <p:nvPr/>
        </p:nvSpPr>
        <p:spPr>
          <a:xfrm>
            <a:off x="794608" y="2226082"/>
            <a:ext cx="2352284" cy="99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Clr>
                <a:srgbClr val="524FA1"/>
              </a:buClr>
              <a:buFont typeface="Wingdings" panose="05000000000000000000" pitchFamily="2" charset="2"/>
              <a:buChar char="l"/>
            </a:pPr>
            <a:r>
              <a:rPr lang="ko-KR" altLang="en-US" sz="100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역 인덱스 구현으로 빠른 검색</a:t>
            </a:r>
          </a:p>
          <a:p>
            <a:pPr marL="144000" indent="-144000">
              <a:lnSpc>
                <a:spcPct val="150000"/>
              </a:lnSpc>
              <a:buClr>
                <a:srgbClr val="524FA1"/>
              </a:buClr>
              <a:buFont typeface="Wingdings" panose="05000000000000000000" pitchFamily="2" charset="2"/>
              <a:buChar char="l"/>
            </a:pPr>
            <a:r>
              <a:rPr lang="ko-KR" altLang="en-US" sz="100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노드의 수평적 확장으로 대용량 처리</a:t>
            </a:r>
          </a:p>
          <a:p>
            <a:pPr marL="144000" indent="-144000">
              <a:lnSpc>
                <a:spcPct val="150000"/>
              </a:lnSpc>
              <a:buClr>
                <a:srgbClr val="524FA1"/>
              </a:buClr>
              <a:buFont typeface="Wingdings" panose="05000000000000000000" pitchFamily="2" charset="2"/>
              <a:buChar char="l"/>
            </a:pPr>
            <a:r>
              <a:rPr lang="ko-KR" altLang="en-US" sz="100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 유형의 데이터를 수용</a:t>
            </a:r>
          </a:p>
          <a:p>
            <a:pPr marL="144000" indent="-144000">
              <a:lnSpc>
                <a:spcPct val="150000"/>
              </a:lnSpc>
              <a:buClr>
                <a:srgbClr val="524FA1"/>
              </a:buClr>
              <a:buFont typeface="Wingdings" panose="05000000000000000000" pitchFamily="2" charset="2"/>
              <a:buChar char="l"/>
            </a:pPr>
            <a:r>
              <a:rPr lang="ko-KR" altLang="en-US" sz="100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분산저장설계로 네트워크 단절에 안전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61C126C-74E1-BF28-CBD5-09CC16119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142" y="3362325"/>
            <a:ext cx="671282" cy="671282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B4EE393-BBC1-745B-6D39-22501D3C6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9747" y="3362325"/>
            <a:ext cx="671282" cy="67128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A0C99D4-2FDB-489A-EEBC-09F4616890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7142" y="4127526"/>
            <a:ext cx="671282" cy="67128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05E8C0E0-899A-5126-BD4C-3DF620D072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47217" y="4127526"/>
            <a:ext cx="671282" cy="67128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D54CABC-B3B6-A14D-7CCF-ABDDEFC22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2233" y="1841710"/>
            <a:ext cx="3482455" cy="2517571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7C0CD47-03F2-A8A5-294B-5FDA5FBA4F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28937" y="2281237"/>
            <a:ext cx="3482455" cy="25175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412BB8-3EBB-1DAA-D33C-6E996CC13AB6}"/>
              </a:ext>
            </a:extLst>
          </p:cNvPr>
          <p:cNvSpPr txBox="1"/>
          <p:nvPr/>
        </p:nvSpPr>
        <p:spPr>
          <a:xfrm>
            <a:off x="2153040" y="5136556"/>
            <a:ext cx="2305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ura Light" pitchFamily="2" charset="0"/>
                <a:ea typeface="KoPub돋움체 Medium" panose="02020603020101020101" pitchFamily="18" charset="-127"/>
              </a:rPr>
              <a:t>MAMMOTH</a:t>
            </a:r>
            <a:r>
              <a:rPr lang="en-US" altLang="ko-KR" sz="16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Nura Semi Bold" pitchFamily="2" charset="0"/>
                <a:ea typeface="KoPub돋움체 Bold" panose="02020603020101020101" pitchFamily="18" charset="-127"/>
              </a:rPr>
              <a:t>SEARCH</a:t>
            </a:r>
            <a:endParaRPr lang="ko-KR" altLang="en-US" sz="160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Nura Semi Bold" pitchFamily="2" charset="0"/>
              <a:ea typeface="KoPub돋움체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6E63E7-9321-6809-1D6D-FABD1DCDA7E4}"/>
              </a:ext>
            </a:extLst>
          </p:cNvPr>
          <p:cNvSpPr txBox="1"/>
          <p:nvPr/>
        </p:nvSpPr>
        <p:spPr>
          <a:xfrm>
            <a:off x="2543956" y="5381546"/>
            <a:ext cx="1523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ura Light" pitchFamily="2" charset="0"/>
                <a:ea typeface="KoPub돋움체 Medium" panose="02020603020101020101" pitchFamily="18" charset="-127"/>
              </a:rPr>
              <a:t>FEATURES</a:t>
            </a:r>
            <a:endParaRPr lang="ko-KR" altLang="en-US" sz="10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Nura Semi Bold" pitchFamily="2" charset="0"/>
              <a:ea typeface="KoPub돋움체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92CC10-0444-9412-F173-E569E2B24A47}"/>
              </a:ext>
            </a:extLst>
          </p:cNvPr>
          <p:cNvSpPr txBox="1"/>
          <p:nvPr/>
        </p:nvSpPr>
        <p:spPr>
          <a:xfrm>
            <a:off x="4458092" y="5061434"/>
            <a:ext cx="3838184" cy="85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시간 역순이 아닌 연관도에 따른 보다 정확한 검색 결과를 제공합니다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형태소 분석기능을 통해 유사 키워드에 대한 결과까지 색인하여 반환합니다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일부가 아닌 모든 기능을 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Rest API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제공하여 연동 가능합니다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 발생 시 복구까지 데이터 수집 및 검색에 영향을 주지 않습니다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850" spc="-3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76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대용량 데이터를 다양한 플러그인을 이용하여 간단한 클릭만으로 누구나 쉽게 차트를 구현하고 데이터를 분석할 수 있으며 생성된 차트를 조합하여 직관적인 대시보드를 제작할 수 있습니다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71700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EC49EA-ABA3-6CFB-C296-BB0E8B29ED86}"/>
              </a:ext>
            </a:extLst>
          </p:cNvPr>
          <p:cNvSpPr/>
          <p:nvPr/>
        </p:nvSpPr>
        <p:spPr>
          <a:xfrm>
            <a:off x="868065" y="1841710"/>
            <a:ext cx="2056110" cy="355797"/>
          </a:xfrm>
          <a:prstGeom prst="roundRect">
            <a:avLst>
              <a:gd name="adj" fmla="val 19801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정형</a:t>
            </a:r>
            <a:r>
              <a:rPr lang="en-US" altLang="ko-KR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비정형 데이터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1EE5B-24BA-227D-627D-BF0ACAB08E55}"/>
              </a:ext>
            </a:extLst>
          </p:cNvPr>
          <p:cNvSpPr txBox="1"/>
          <p:nvPr/>
        </p:nvSpPr>
        <p:spPr>
          <a:xfrm>
            <a:off x="794608" y="2226082"/>
            <a:ext cx="2352284" cy="99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Clr>
                <a:srgbClr val="524FA1"/>
              </a:buClr>
              <a:buFont typeface="Wingdings" panose="05000000000000000000" pitchFamily="2" charset="2"/>
              <a:buChar char="l"/>
            </a:pPr>
            <a:r>
              <a:rPr lang="ko-KR" altLang="en-US" sz="100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로깅과 로그 분석</a:t>
            </a:r>
          </a:p>
          <a:p>
            <a:pPr marL="144000" indent="-144000">
              <a:lnSpc>
                <a:spcPct val="150000"/>
              </a:lnSpc>
              <a:buClr>
                <a:srgbClr val="524FA1"/>
              </a:buClr>
              <a:buFont typeface="Wingdings" panose="05000000000000000000" pitchFamily="2" charset="2"/>
              <a:buChar char="l"/>
            </a:pPr>
            <a:r>
              <a:rPr lang="ko-KR" altLang="en-US" sz="100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 성능 모니터링</a:t>
            </a:r>
          </a:p>
          <a:p>
            <a:pPr marL="144000" indent="-144000">
              <a:lnSpc>
                <a:spcPct val="150000"/>
              </a:lnSpc>
              <a:buClr>
                <a:srgbClr val="524FA1"/>
              </a:buClr>
              <a:buFont typeface="Wingdings" panose="05000000000000000000" pitchFamily="2" charset="2"/>
              <a:buChar char="l"/>
            </a:pPr>
            <a:r>
              <a:rPr lang="ko-KR" altLang="en-US" sz="100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위치기반 정보 데이터 분석과 시각화</a:t>
            </a:r>
          </a:p>
          <a:p>
            <a:pPr marL="144000" indent="-144000">
              <a:lnSpc>
                <a:spcPct val="150000"/>
              </a:lnSpc>
              <a:buClr>
                <a:srgbClr val="524FA1"/>
              </a:buClr>
              <a:buFont typeface="Wingdings" panose="05000000000000000000" pitchFamily="2" charset="2"/>
              <a:buChar char="l"/>
            </a:pPr>
            <a:r>
              <a:rPr lang="ko-KR" altLang="en-US" sz="100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 분석 및 비즈니스 분석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921AF6E-6BFA-A6D2-8BD1-837117B3C0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086" y="3362325"/>
            <a:ext cx="671282" cy="67128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DA75275E-1E2A-D9A3-8735-E5867FE3B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9760" y="3362325"/>
            <a:ext cx="671282" cy="67128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6666EBA-ED25-CDAA-06F1-AD8F0B0AB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8085" y="4370415"/>
            <a:ext cx="671281" cy="671281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2FC28B0-87D4-33AF-299A-CB99BB3AB4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7227" y="4370414"/>
            <a:ext cx="671281" cy="6712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7248BE-B9DC-927C-2CC9-CECF994EA86F}"/>
              </a:ext>
            </a:extLst>
          </p:cNvPr>
          <p:cNvSpPr txBox="1"/>
          <p:nvPr/>
        </p:nvSpPr>
        <p:spPr>
          <a:xfrm>
            <a:off x="887115" y="4074100"/>
            <a:ext cx="961043" cy="20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대화형 데이터 탐색 기능</a:t>
            </a:r>
            <a:endParaRPr lang="en-US" altLang="ko-KR" sz="7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062F24-3903-2673-9D01-7B31BAA58A1F}"/>
              </a:ext>
            </a:extLst>
          </p:cNvPr>
          <p:cNvSpPr txBox="1"/>
          <p:nvPr/>
        </p:nvSpPr>
        <p:spPr>
          <a:xfrm>
            <a:off x="1867576" y="4074100"/>
            <a:ext cx="1075650" cy="20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정의 데이터 시각화</a:t>
            </a:r>
            <a:endParaRPr lang="en-US" altLang="ko-KR" sz="7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3DF901-BF68-7F0A-F124-296F928B4175}"/>
              </a:ext>
            </a:extLst>
          </p:cNvPr>
          <p:cNvSpPr txBox="1"/>
          <p:nvPr/>
        </p:nvSpPr>
        <p:spPr>
          <a:xfrm>
            <a:off x="887115" y="5094208"/>
            <a:ext cx="961043" cy="20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검색엔진과 상호작용 </a:t>
            </a:r>
            <a:r>
              <a:rPr lang="en-US" altLang="ko-KR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850487-2C6F-D724-4907-1EF1A6061934}"/>
              </a:ext>
            </a:extLst>
          </p:cNvPr>
          <p:cNvSpPr txBox="1"/>
          <p:nvPr/>
        </p:nvSpPr>
        <p:spPr>
          <a:xfrm>
            <a:off x="1867576" y="5094208"/>
            <a:ext cx="1075650" cy="20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인덱스 등록 및 환경설정</a:t>
            </a:r>
            <a:endParaRPr lang="en-US" altLang="ko-KR" sz="7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6A3881-59F9-C712-E4E8-C1A91DACEA6F}"/>
              </a:ext>
            </a:extLst>
          </p:cNvPr>
          <p:cNvSpPr/>
          <p:nvPr/>
        </p:nvSpPr>
        <p:spPr>
          <a:xfrm>
            <a:off x="3272036" y="1841710"/>
            <a:ext cx="5746849" cy="3458195"/>
          </a:xfrm>
          <a:prstGeom prst="roundRect">
            <a:avLst>
              <a:gd name="adj" fmla="val 2800"/>
            </a:avLst>
          </a:prstGeom>
          <a:noFill/>
          <a:ln w="19050">
            <a:solidFill>
              <a:srgbClr val="E4E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B61DB9E6-2D7B-FE83-A8EC-7092A8A3D7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6360" y="1929662"/>
            <a:ext cx="5309229" cy="32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7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제공모듈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27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Mammoth Data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플랫폼에서는 문서 기계 해독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데이터수집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(DSS) AI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모듈 등을 제공합니다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71700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Module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5ED2B29-823C-6908-B3F2-1928FC869EBB}"/>
              </a:ext>
            </a:extLst>
          </p:cNvPr>
          <p:cNvGrpSpPr/>
          <p:nvPr/>
        </p:nvGrpSpPr>
        <p:grpSpPr>
          <a:xfrm>
            <a:off x="2256810" y="1802256"/>
            <a:ext cx="5392379" cy="3503169"/>
            <a:chOff x="1864454" y="1640331"/>
            <a:chExt cx="6179820" cy="4014732"/>
          </a:xfrm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2F7285E1-E4EB-8536-6E6F-FE8D7A64307B}"/>
                </a:ext>
              </a:extLst>
            </p:cNvPr>
            <p:cNvSpPr/>
            <p:nvPr/>
          </p:nvSpPr>
          <p:spPr>
            <a:xfrm>
              <a:off x="1864456" y="1640331"/>
              <a:ext cx="6179818" cy="357646"/>
            </a:xfrm>
            <a:prstGeom prst="round2SameRect">
              <a:avLst>
                <a:gd name="adj1" fmla="val 39633"/>
                <a:gd name="adj2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F564AE-F1FA-ED71-BE15-CCB355297866}"/>
                </a:ext>
              </a:extLst>
            </p:cNvPr>
            <p:cNvSpPr txBox="1"/>
            <p:nvPr/>
          </p:nvSpPr>
          <p:spPr>
            <a:xfrm>
              <a:off x="4202768" y="1689009"/>
              <a:ext cx="1503200" cy="2602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Data Module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9E19B6EC-90D4-A69C-4466-6BF7439C9D27}"/>
                </a:ext>
              </a:extLst>
            </p:cNvPr>
            <p:cNvSpPr/>
            <p:nvPr/>
          </p:nvSpPr>
          <p:spPr>
            <a:xfrm rot="10800000">
              <a:off x="1864455" y="1999186"/>
              <a:ext cx="6179818" cy="857729"/>
            </a:xfrm>
            <a:prstGeom prst="round2SameRect">
              <a:avLst>
                <a:gd name="adj1" fmla="val 18357"/>
                <a:gd name="adj2" fmla="val 0"/>
              </a:avLst>
            </a:prstGeom>
            <a:solidFill>
              <a:srgbClr val="E4E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DB954E1-C6A9-B23A-19FB-041D0B53A6A5}"/>
                </a:ext>
              </a:extLst>
            </p:cNvPr>
            <p:cNvSpPr/>
            <p:nvPr/>
          </p:nvSpPr>
          <p:spPr>
            <a:xfrm>
              <a:off x="1939138" y="2048756"/>
              <a:ext cx="812312" cy="199869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0A7205-3CD8-2F87-5245-14382FEE1C5F}"/>
                </a:ext>
              </a:extLst>
            </p:cNvPr>
            <p:cNvSpPr/>
            <p:nvPr/>
          </p:nvSpPr>
          <p:spPr>
            <a:xfrm>
              <a:off x="2808450" y="2048756"/>
              <a:ext cx="812312" cy="199869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4F4205-C1FA-9CC0-F25A-21C09B0DE3A9}"/>
                </a:ext>
              </a:extLst>
            </p:cNvPr>
            <p:cNvSpPr/>
            <p:nvPr/>
          </p:nvSpPr>
          <p:spPr>
            <a:xfrm>
              <a:off x="3677762" y="2048756"/>
              <a:ext cx="812312" cy="199869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5AA1FA-9BB8-D4A7-0996-2ADEC66E5760}"/>
                </a:ext>
              </a:extLst>
            </p:cNvPr>
            <p:cNvSpPr/>
            <p:nvPr/>
          </p:nvSpPr>
          <p:spPr>
            <a:xfrm>
              <a:off x="4547074" y="2048756"/>
              <a:ext cx="812312" cy="199869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5B2C862-1F46-3260-705A-463EF4E7C607}"/>
                </a:ext>
              </a:extLst>
            </p:cNvPr>
            <p:cNvSpPr/>
            <p:nvPr/>
          </p:nvSpPr>
          <p:spPr>
            <a:xfrm>
              <a:off x="5416386" y="2048756"/>
              <a:ext cx="812312" cy="199869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107DDF-A669-DE11-07F1-3C39F88895DC}"/>
                </a:ext>
              </a:extLst>
            </p:cNvPr>
            <p:cNvSpPr/>
            <p:nvPr/>
          </p:nvSpPr>
          <p:spPr>
            <a:xfrm>
              <a:off x="6285700" y="2048756"/>
              <a:ext cx="812312" cy="199869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B26E84-F2AE-D36B-0410-EE3FCB24DE66}"/>
                </a:ext>
              </a:extLst>
            </p:cNvPr>
            <p:cNvSpPr/>
            <p:nvPr/>
          </p:nvSpPr>
          <p:spPr>
            <a:xfrm>
              <a:off x="7157283" y="2048756"/>
              <a:ext cx="812312" cy="199869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473DA1-1331-9015-46A0-B5474C07A0CD}"/>
                </a:ext>
              </a:extLst>
            </p:cNvPr>
            <p:cNvSpPr/>
            <p:nvPr/>
          </p:nvSpPr>
          <p:spPr>
            <a:xfrm>
              <a:off x="2808450" y="2248625"/>
              <a:ext cx="812312" cy="538774"/>
            </a:xfrm>
            <a:prstGeom prst="rect">
              <a:avLst/>
            </a:prstGeom>
            <a:solidFill>
              <a:srgbClr val="E4E2F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72A882E-4D81-58BC-371E-7BD9764FFF94}"/>
                </a:ext>
              </a:extLst>
            </p:cNvPr>
            <p:cNvSpPr/>
            <p:nvPr/>
          </p:nvSpPr>
          <p:spPr>
            <a:xfrm>
              <a:off x="3677762" y="2248625"/>
              <a:ext cx="812312" cy="538774"/>
            </a:xfrm>
            <a:prstGeom prst="rect">
              <a:avLst/>
            </a:prstGeom>
            <a:solidFill>
              <a:srgbClr val="E4E2F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3FFE87-3975-93FE-0D80-4065EE5E7355}"/>
                </a:ext>
              </a:extLst>
            </p:cNvPr>
            <p:cNvSpPr/>
            <p:nvPr/>
          </p:nvSpPr>
          <p:spPr>
            <a:xfrm>
              <a:off x="4547074" y="2248625"/>
              <a:ext cx="812312" cy="538774"/>
            </a:xfrm>
            <a:prstGeom prst="rect">
              <a:avLst/>
            </a:prstGeom>
            <a:solidFill>
              <a:srgbClr val="E4E2F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7F724DE-E323-8E25-255D-7DD5A8267C13}"/>
                </a:ext>
              </a:extLst>
            </p:cNvPr>
            <p:cNvSpPr/>
            <p:nvPr/>
          </p:nvSpPr>
          <p:spPr>
            <a:xfrm>
              <a:off x="5416386" y="2248625"/>
              <a:ext cx="812312" cy="538774"/>
            </a:xfrm>
            <a:prstGeom prst="rect">
              <a:avLst/>
            </a:prstGeom>
            <a:solidFill>
              <a:srgbClr val="E4E2F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91164FA-3AA5-3ADC-2C46-C721310C67BF}"/>
                </a:ext>
              </a:extLst>
            </p:cNvPr>
            <p:cNvSpPr/>
            <p:nvPr/>
          </p:nvSpPr>
          <p:spPr>
            <a:xfrm>
              <a:off x="6285700" y="2248625"/>
              <a:ext cx="812312" cy="538774"/>
            </a:xfrm>
            <a:prstGeom prst="rect">
              <a:avLst/>
            </a:prstGeom>
            <a:solidFill>
              <a:srgbClr val="E4E2F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 dirty="0"/>
            </a:p>
          </p:txBody>
        </p:sp>
        <p:sp>
          <p:nvSpPr>
            <p:cNvPr id="40" name="사각형: 둥근 한쪽 모서리 39">
              <a:extLst>
                <a:ext uri="{FF2B5EF4-FFF2-40B4-BE49-F238E27FC236}">
                  <a16:creationId xmlns:a16="http://schemas.microsoft.com/office/drawing/2014/main" id="{D6DC67B2-B664-1465-7B70-35DF727E1A90}"/>
                </a:ext>
              </a:extLst>
            </p:cNvPr>
            <p:cNvSpPr/>
            <p:nvPr/>
          </p:nvSpPr>
          <p:spPr>
            <a:xfrm flipH="1" flipV="1">
              <a:off x="1939136" y="2248625"/>
              <a:ext cx="812313" cy="538774"/>
            </a:xfrm>
            <a:prstGeom prst="round1Rect">
              <a:avLst>
                <a:gd name="adj" fmla="val 22624"/>
              </a:avLst>
            </a:prstGeom>
            <a:solidFill>
              <a:srgbClr val="E4E2F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41" name="사각형: 둥근 한쪽 모서리 40">
              <a:extLst>
                <a:ext uri="{FF2B5EF4-FFF2-40B4-BE49-F238E27FC236}">
                  <a16:creationId xmlns:a16="http://schemas.microsoft.com/office/drawing/2014/main" id="{A3B6CFF6-5079-0771-A236-B397FBD71164}"/>
                </a:ext>
              </a:extLst>
            </p:cNvPr>
            <p:cNvSpPr/>
            <p:nvPr/>
          </p:nvSpPr>
          <p:spPr>
            <a:xfrm flipV="1">
              <a:off x="7155013" y="2248623"/>
              <a:ext cx="812312" cy="538774"/>
            </a:xfrm>
            <a:prstGeom prst="round1Rect">
              <a:avLst>
                <a:gd name="adj" fmla="val 22624"/>
              </a:avLst>
            </a:prstGeom>
            <a:solidFill>
              <a:srgbClr val="E4E2F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B1AB3D-CF9D-2D73-32EA-5D0506D75460}"/>
                </a:ext>
              </a:extLst>
            </p:cNvPr>
            <p:cNvSpPr txBox="1"/>
            <p:nvPr/>
          </p:nvSpPr>
          <p:spPr>
            <a:xfrm>
              <a:off x="2032938" y="2047633"/>
              <a:ext cx="624706" cy="2082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AI DOC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2F7F92-D9A7-3955-2BE0-1DF55DFF2561}"/>
                </a:ext>
              </a:extLst>
            </p:cNvPr>
            <p:cNvSpPr txBox="1"/>
            <p:nvPr/>
          </p:nvSpPr>
          <p:spPr>
            <a:xfrm>
              <a:off x="2965340" y="2047633"/>
              <a:ext cx="498537" cy="2082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 KM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D2DD6B-DDD7-C2AC-CC38-453BFBC4E8A6}"/>
                </a:ext>
              </a:extLst>
            </p:cNvPr>
            <p:cNvSpPr txBox="1"/>
            <p:nvPr/>
          </p:nvSpPr>
          <p:spPr>
            <a:xfrm>
              <a:off x="3720444" y="2047633"/>
              <a:ext cx="716894" cy="2082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 Collection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9E5D90-5FF5-710D-7385-12A31815C482}"/>
                </a:ext>
              </a:extLst>
            </p:cNvPr>
            <p:cNvSpPr txBox="1"/>
            <p:nvPr/>
          </p:nvSpPr>
          <p:spPr>
            <a:xfrm>
              <a:off x="4483331" y="2047633"/>
              <a:ext cx="936338" cy="2082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 Image </a:t>
              </a:r>
              <a:r>
                <a:rPr lang="en-US" altLang="ko-KR" sz="600" spc="-30" dirty="0" err="1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Analusys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57B5CF-B534-0864-FEBC-2EABC53EDF17}"/>
                </a:ext>
              </a:extLst>
            </p:cNvPr>
            <p:cNvSpPr txBox="1"/>
            <p:nvPr/>
          </p:nvSpPr>
          <p:spPr>
            <a:xfrm>
              <a:off x="5566437" y="2047633"/>
              <a:ext cx="532158" cy="2082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IDSS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7F61A5-38ED-EF31-2268-91E61D15A1A0}"/>
                </a:ext>
              </a:extLst>
            </p:cNvPr>
            <p:cNvSpPr txBox="1"/>
            <p:nvPr/>
          </p:nvSpPr>
          <p:spPr>
            <a:xfrm>
              <a:off x="6394869" y="2047634"/>
              <a:ext cx="593977" cy="2082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SC Module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8E865E-CD5F-FC74-64D9-7ECA4CF37B4D}"/>
                </a:ext>
              </a:extLst>
            </p:cNvPr>
            <p:cNvSpPr txBox="1"/>
            <p:nvPr/>
          </p:nvSpPr>
          <p:spPr>
            <a:xfrm>
              <a:off x="7223871" y="2047633"/>
              <a:ext cx="674597" cy="2082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BNM Module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B941CE-EE20-A253-7335-309944AA61B2}"/>
                </a:ext>
              </a:extLst>
            </p:cNvPr>
            <p:cNvSpPr txBox="1"/>
            <p:nvPr/>
          </p:nvSpPr>
          <p:spPr>
            <a:xfrm>
              <a:off x="1875676" y="2297731"/>
              <a:ext cx="939229" cy="41647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문서 기계 해독 </a:t>
              </a:r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</a:t>
              </a:r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모듈</a:t>
              </a:r>
            </a:p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(MS Office,</a:t>
              </a:r>
            </a:p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PDF, HWP)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D5C6C6-3220-CAF4-8E14-F00EA8E586B0}"/>
                </a:ext>
              </a:extLst>
            </p:cNvPr>
            <p:cNvSpPr txBox="1"/>
            <p:nvPr/>
          </p:nvSpPr>
          <p:spPr>
            <a:xfrm>
              <a:off x="2865561" y="2349792"/>
              <a:ext cx="698095" cy="3123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음성인식</a:t>
              </a:r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(STT),</a:t>
              </a:r>
            </a:p>
            <a:p>
              <a:pPr algn="ctr"/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형태소 분석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99F591-8411-75A1-6C7A-A4E58EEA73BE}"/>
                </a:ext>
              </a:extLst>
            </p:cNvPr>
            <p:cNvSpPr txBox="1"/>
            <p:nvPr/>
          </p:nvSpPr>
          <p:spPr>
            <a:xfrm>
              <a:off x="3631691" y="2297731"/>
              <a:ext cx="894401" cy="41647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공공데이터 수집 모듈</a:t>
              </a:r>
            </a:p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(CEP, </a:t>
              </a:r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수집</a:t>
              </a:r>
            </a:p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API </a:t>
              </a:r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자동화</a:t>
              </a:r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1B9D8F-7DBD-4C22-D748-22E08AAF6DDF}"/>
                </a:ext>
              </a:extLst>
            </p:cNvPr>
            <p:cNvSpPr txBox="1"/>
            <p:nvPr/>
          </p:nvSpPr>
          <p:spPr>
            <a:xfrm>
              <a:off x="4563952" y="2349793"/>
              <a:ext cx="775099" cy="3123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</a:t>
              </a:r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영상 분석 모듈</a:t>
              </a:r>
            </a:p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이미지</a:t>
              </a:r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동영상</a:t>
              </a:r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834476-AC84-0D81-1F23-FC60D0EFE3EB}"/>
                </a:ext>
              </a:extLst>
            </p:cNvPr>
            <p:cNvSpPr txBox="1"/>
            <p:nvPr/>
          </p:nvSpPr>
          <p:spPr>
            <a:xfrm>
              <a:off x="5485819" y="2349793"/>
              <a:ext cx="693395" cy="3123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의사결정</a:t>
              </a:r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(DSS)</a:t>
              </a:r>
            </a:p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</a:t>
              </a:r>
              <a:r>
                <a:rPr lang="ko-KR" altLang="en-US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 모듈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F42224-18F8-E3A2-5D50-D6DCE877EBCE}"/>
                </a:ext>
              </a:extLst>
            </p:cNvPr>
            <p:cNvSpPr txBox="1"/>
            <p:nvPr/>
          </p:nvSpPr>
          <p:spPr>
            <a:xfrm>
              <a:off x="6367935" y="2401850"/>
              <a:ext cx="647844" cy="2082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Supply chain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85A615-E315-F2FF-47C1-C52E21B4D919}"/>
                </a:ext>
              </a:extLst>
            </p:cNvPr>
            <p:cNvSpPr txBox="1"/>
            <p:nvPr/>
          </p:nvSpPr>
          <p:spPr>
            <a:xfrm>
              <a:off x="7258216" y="2297732"/>
              <a:ext cx="605907" cy="41647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Blockchain</a:t>
              </a:r>
            </a:p>
            <a:p>
              <a:pPr algn="ctr"/>
              <a:r>
                <a:rPr lang="en-US" altLang="ko-KR" sz="6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Network</a:t>
              </a:r>
            </a:p>
            <a:p>
              <a:pPr algn="ctr"/>
              <a:r>
                <a:rPr lang="en-US" altLang="ko-KR" sz="600" spc="-30" dirty="0" err="1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Monotoring</a:t>
              </a:r>
              <a:endParaRPr lang="ko-KR" altLang="en-US" sz="6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6" name="사각형: 둥근 위쪽 모서리 55">
              <a:extLst>
                <a:ext uri="{FF2B5EF4-FFF2-40B4-BE49-F238E27FC236}">
                  <a16:creationId xmlns:a16="http://schemas.microsoft.com/office/drawing/2014/main" id="{F5314EAC-8E99-56BA-2BDD-4CF4187A097E}"/>
                </a:ext>
              </a:extLst>
            </p:cNvPr>
            <p:cNvSpPr/>
            <p:nvPr/>
          </p:nvSpPr>
          <p:spPr>
            <a:xfrm>
              <a:off x="1864456" y="2925077"/>
              <a:ext cx="6179818" cy="357646"/>
            </a:xfrm>
            <a:prstGeom prst="round2SameRect">
              <a:avLst>
                <a:gd name="adj1" fmla="val 39633"/>
                <a:gd name="adj2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8FE6EC-2565-D22B-2B60-B080078B5A4E}"/>
                </a:ext>
              </a:extLst>
            </p:cNvPr>
            <p:cNvSpPr txBox="1"/>
            <p:nvPr/>
          </p:nvSpPr>
          <p:spPr>
            <a:xfrm>
              <a:off x="4178187" y="2973753"/>
              <a:ext cx="1552366" cy="2602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Data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8AE0D92-69C5-DA65-590F-6566477374F7}"/>
                </a:ext>
              </a:extLst>
            </p:cNvPr>
            <p:cNvSpPr/>
            <p:nvPr/>
          </p:nvSpPr>
          <p:spPr>
            <a:xfrm>
              <a:off x="1864454" y="3337003"/>
              <a:ext cx="2010989" cy="272655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859B756-B07D-2472-F128-014B51AF0A3B}"/>
                </a:ext>
              </a:extLst>
            </p:cNvPr>
            <p:cNvSpPr/>
            <p:nvPr/>
          </p:nvSpPr>
          <p:spPr>
            <a:xfrm>
              <a:off x="3948868" y="3337003"/>
              <a:ext cx="2010989" cy="272655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F60553-0E3E-7697-7F47-43CB008A90A8}"/>
                </a:ext>
              </a:extLst>
            </p:cNvPr>
            <p:cNvSpPr/>
            <p:nvPr/>
          </p:nvSpPr>
          <p:spPr>
            <a:xfrm>
              <a:off x="6033283" y="3337003"/>
              <a:ext cx="2010989" cy="272655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E0533F-DCC2-C207-0248-85C07E0EB3EC}"/>
                </a:ext>
              </a:extLst>
            </p:cNvPr>
            <p:cNvSpPr/>
            <p:nvPr/>
          </p:nvSpPr>
          <p:spPr>
            <a:xfrm>
              <a:off x="1864454" y="3670869"/>
              <a:ext cx="2010989" cy="1514941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B87C20D-2A7F-18D3-5B41-0409D62B51D9}"/>
                </a:ext>
              </a:extLst>
            </p:cNvPr>
            <p:cNvSpPr/>
            <p:nvPr/>
          </p:nvSpPr>
          <p:spPr>
            <a:xfrm>
              <a:off x="3948868" y="3670869"/>
              <a:ext cx="2010989" cy="1514941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0FFD815-34CB-8A2B-A5D1-6ECCA791C7DA}"/>
                </a:ext>
              </a:extLst>
            </p:cNvPr>
            <p:cNvSpPr/>
            <p:nvPr/>
          </p:nvSpPr>
          <p:spPr>
            <a:xfrm>
              <a:off x="6033283" y="3670869"/>
              <a:ext cx="2010989" cy="1514941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A251B50-8180-FAF7-4775-494FBC9B7FEA}"/>
                </a:ext>
              </a:extLst>
            </p:cNvPr>
            <p:cNvSpPr txBox="1"/>
            <p:nvPr/>
          </p:nvSpPr>
          <p:spPr>
            <a:xfrm>
              <a:off x="2167707" y="3346975"/>
              <a:ext cx="1397635" cy="2602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Big Data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8E5C90-0C86-28FF-73EA-C10EF5006D80}"/>
                </a:ext>
              </a:extLst>
            </p:cNvPr>
            <p:cNvSpPr txBox="1"/>
            <p:nvPr/>
          </p:nvSpPr>
          <p:spPr>
            <a:xfrm>
              <a:off x="4425849" y="3346975"/>
              <a:ext cx="1051300" cy="2602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AI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0B2ACF-E141-7158-2512-2634C55E87F1}"/>
                </a:ext>
              </a:extLst>
            </p:cNvPr>
            <p:cNvSpPr txBox="1"/>
            <p:nvPr/>
          </p:nvSpPr>
          <p:spPr>
            <a:xfrm>
              <a:off x="6338464" y="3346975"/>
              <a:ext cx="1519106" cy="2602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Blockchain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247398A-4B1A-32CE-7BC8-E76D7B83FDD8}"/>
                </a:ext>
              </a:extLst>
            </p:cNvPr>
            <p:cNvSpPr/>
            <p:nvPr/>
          </p:nvSpPr>
          <p:spPr>
            <a:xfrm>
              <a:off x="2095175" y="4067980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82D957E-B4A8-6A9D-D649-746DC4F09B4E}"/>
                </a:ext>
              </a:extLst>
            </p:cNvPr>
            <p:cNvSpPr/>
            <p:nvPr/>
          </p:nvSpPr>
          <p:spPr>
            <a:xfrm>
              <a:off x="2724958" y="4067980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EA7316A-CDB3-7AD4-CD11-25736D38895F}"/>
                </a:ext>
              </a:extLst>
            </p:cNvPr>
            <p:cNvSpPr/>
            <p:nvPr/>
          </p:nvSpPr>
          <p:spPr>
            <a:xfrm>
              <a:off x="3352327" y="4067980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64E0CF7-4C01-0922-D1A0-A620AEF77F13}"/>
                </a:ext>
              </a:extLst>
            </p:cNvPr>
            <p:cNvSpPr/>
            <p:nvPr/>
          </p:nvSpPr>
          <p:spPr>
            <a:xfrm>
              <a:off x="3046668" y="4465950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E38FA5B-B992-45F7-2944-34B30C16D58B}"/>
                </a:ext>
              </a:extLst>
            </p:cNvPr>
            <p:cNvSpPr/>
            <p:nvPr/>
          </p:nvSpPr>
          <p:spPr>
            <a:xfrm>
              <a:off x="2403376" y="4465950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BF81175-A568-54B3-CA58-14998EC0592B}"/>
                </a:ext>
              </a:extLst>
            </p:cNvPr>
            <p:cNvCxnSpPr>
              <a:cxnSpLocks/>
              <a:stCxn id="67" idx="6"/>
              <a:endCxn id="68" idx="2"/>
            </p:cNvCxnSpPr>
            <p:nvPr/>
          </p:nvCxnSpPr>
          <p:spPr>
            <a:xfrm>
              <a:off x="2199546" y="4116559"/>
              <a:ext cx="525412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C3D5004-0B23-6DFE-9ADE-D358AE018C79}"/>
                </a:ext>
              </a:extLst>
            </p:cNvPr>
            <p:cNvCxnSpPr>
              <a:cxnSpLocks/>
              <a:stCxn id="68" idx="6"/>
              <a:endCxn id="69" idx="2"/>
            </p:cNvCxnSpPr>
            <p:nvPr/>
          </p:nvCxnSpPr>
          <p:spPr>
            <a:xfrm>
              <a:off x="2829329" y="4116559"/>
              <a:ext cx="522998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742447AD-DD97-D235-C4B0-93AE05111565}"/>
                </a:ext>
              </a:extLst>
            </p:cNvPr>
            <p:cNvCxnSpPr>
              <a:cxnSpLocks/>
              <a:stCxn id="69" idx="6"/>
              <a:endCxn id="70" idx="6"/>
            </p:cNvCxnSpPr>
            <p:nvPr/>
          </p:nvCxnSpPr>
          <p:spPr>
            <a:xfrm flipH="1">
              <a:off x="3151039" y="4116559"/>
              <a:ext cx="305659" cy="397970"/>
            </a:xfrm>
            <a:prstGeom prst="bentConnector3">
              <a:avLst>
                <a:gd name="adj1" fmla="val -87805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F7FAFFD-714B-4867-2DBF-43D5B1F2D5BB}"/>
                </a:ext>
              </a:extLst>
            </p:cNvPr>
            <p:cNvCxnSpPr>
              <a:cxnSpLocks/>
              <a:stCxn id="70" idx="2"/>
              <a:endCxn id="71" idx="6"/>
            </p:cNvCxnSpPr>
            <p:nvPr/>
          </p:nvCxnSpPr>
          <p:spPr>
            <a:xfrm flipH="1">
              <a:off x="2507747" y="4514529"/>
              <a:ext cx="538921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BFE624E-74F4-C51B-CA5A-08DCDE060F4A}"/>
                </a:ext>
              </a:extLst>
            </p:cNvPr>
            <p:cNvCxnSpPr>
              <a:cxnSpLocks/>
              <a:stCxn id="67" idx="7"/>
            </p:cNvCxnSpPr>
            <p:nvPr/>
          </p:nvCxnSpPr>
          <p:spPr>
            <a:xfrm flipV="1">
              <a:off x="2184262" y="4025082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42349163-1DC8-D4B2-9477-BA4BEA2DD60C}"/>
                </a:ext>
              </a:extLst>
            </p:cNvPr>
            <p:cNvCxnSpPr/>
            <p:nvPr/>
          </p:nvCxnSpPr>
          <p:spPr>
            <a:xfrm flipV="1">
              <a:off x="2808450" y="4025082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40BC8C8-96C1-896C-3C15-9B4617B0C3CA}"/>
                </a:ext>
              </a:extLst>
            </p:cNvPr>
            <p:cNvCxnSpPr/>
            <p:nvPr/>
          </p:nvCxnSpPr>
          <p:spPr>
            <a:xfrm flipV="1">
              <a:off x="3431690" y="4025082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D4E04D3-AFE7-0DEF-8DE6-BCF5476D2500}"/>
                </a:ext>
              </a:extLst>
            </p:cNvPr>
            <p:cNvSpPr txBox="1"/>
            <p:nvPr/>
          </p:nvSpPr>
          <p:spPr>
            <a:xfrm>
              <a:off x="2147361" y="3855348"/>
              <a:ext cx="376704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B09EC62-E3E8-16D6-816F-187E9F1B21F3}"/>
                </a:ext>
              </a:extLst>
            </p:cNvPr>
            <p:cNvSpPr txBox="1"/>
            <p:nvPr/>
          </p:nvSpPr>
          <p:spPr>
            <a:xfrm>
              <a:off x="2763527" y="3855348"/>
              <a:ext cx="376704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저장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438838-ADED-C592-53BA-D359FDE72C4E}"/>
                </a:ext>
              </a:extLst>
            </p:cNvPr>
            <p:cNvSpPr txBox="1"/>
            <p:nvPr/>
          </p:nvSpPr>
          <p:spPr>
            <a:xfrm>
              <a:off x="3382403" y="3855348"/>
              <a:ext cx="376704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처리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EBB15B7-0940-34A7-9551-B60302B3B935}"/>
                </a:ext>
              </a:extLst>
            </p:cNvPr>
            <p:cNvCxnSpPr>
              <a:cxnSpLocks/>
              <a:stCxn id="70" idx="5"/>
            </p:cNvCxnSpPr>
            <p:nvPr/>
          </p:nvCxnSpPr>
          <p:spPr>
            <a:xfrm>
              <a:off x="3135755" y="4548880"/>
              <a:ext cx="49741" cy="418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D19D1EA-5193-8401-C8B8-8DFE99F8F0A2}"/>
                </a:ext>
              </a:extLst>
            </p:cNvPr>
            <p:cNvCxnSpPr/>
            <p:nvPr/>
          </p:nvCxnSpPr>
          <p:spPr>
            <a:xfrm>
              <a:off x="2494233" y="4548880"/>
              <a:ext cx="49741" cy="418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8798198-D6D0-B5E0-4E02-40E455BDF0DC}"/>
                </a:ext>
              </a:extLst>
            </p:cNvPr>
            <p:cNvSpPr txBox="1"/>
            <p:nvPr/>
          </p:nvSpPr>
          <p:spPr>
            <a:xfrm>
              <a:off x="3100820" y="4539987"/>
              <a:ext cx="376704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C65BEBE-8C60-0767-7F0F-28054B000531}"/>
                </a:ext>
              </a:extLst>
            </p:cNvPr>
            <p:cNvSpPr txBox="1"/>
            <p:nvPr/>
          </p:nvSpPr>
          <p:spPr>
            <a:xfrm>
              <a:off x="2463120" y="4539987"/>
              <a:ext cx="460938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시각화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3BC645-B38F-4395-0ECD-B5EE40C8C20B}"/>
                </a:ext>
              </a:extLst>
            </p:cNvPr>
            <p:cNvSpPr txBox="1"/>
            <p:nvPr/>
          </p:nvSpPr>
          <p:spPr>
            <a:xfrm>
              <a:off x="1913876" y="4848598"/>
              <a:ext cx="1925455" cy="24294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병렬처리 </a:t>
              </a:r>
              <a:r>
                <a:rPr lang="en-US" altLang="ko-KR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In-Memory / Scale-Out)</a:t>
              </a:r>
              <a:endParaRPr lang="ko-KR" altLang="en-US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EEF3C640-98D7-1955-629B-F0ACE5BEB117}"/>
                </a:ext>
              </a:extLst>
            </p:cNvPr>
            <p:cNvSpPr/>
            <p:nvPr/>
          </p:nvSpPr>
          <p:spPr>
            <a:xfrm>
              <a:off x="4129445" y="4124593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8846090-9963-CAE5-DED3-A7DE974B833B}"/>
                </a:ext>
              </a:extLst>
            </p:cNvPr>
            <p:cNvSpPr/>
            <p:nvPr/>
          </p:nvSpPr>
          <p:spPr>
            <a:xfrm>
              <a:off x="4870028" y="3971379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E36B8778-1902-1BA1-CF5C-8175A0129909}"/>
                </a:ext>
              </a:extLst>
            </p:cNvPr>
            <p:cNvSpPr/>
            <p:nvPr/>
          </p:nvSpPr>
          <p:spPr>
            <a:xfrm>
              <a:off x="4870028" y="4310656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7C61970-AFBE-F8DE-2258-7B9CD1784AC4}"/>
                </a:ext>
              </a:extLst>
            </p:cNvPr>
            <p:cNvCxnSpPr>
              <a:cxnSpLocks/>
              <a:stCxn id="88" idx="2"/>
              <a:endCxn id="89" idx="2"/>
            </p:cNvCxnSpPr>
            <p:nvPr/>
          </p:nvCxnSpPr>
          <p:spPr>
            <a:xfrm rot="10800000" flipV="1">
              <a:off x="4870028" y="4019958"/>
              <a:ext cx="14910" cy="339277"/>
            </a:xfrm>
            <a:prstGeom prst="bentConnector3">
              <a:avLst>
                <a:gd name="adj1" fmla="val 1106244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85956399-A8EA-74F2-DEC3-F505509B1A9A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>
              <a:off x="4233816" y="4173172"/>
              <a:ext cx="4930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4B9ADD25-7424-0632-72EF-57AEC05FEF2E}"/>
                </a:ext>
              </a:extLst>
            </p:cNvPr>
            <p:cNvCxnSpPr>
              <a:cxnSpLocks/>
              <a:stCxn id="88" idx="6"/>
              <a:endCxn id="89" idx="6"/>
            </p:cNvCxnSpPr>
            <p:nvPr/>
          </p:nvCxnSpPr>
          <p:spPr>
            <a:xfrm>
              <a:off x="4974399" y="4019958"/>
              <a:ext cx="14910" cy="339277"/>
            </a:xfrm>
            <a:prstGeom prst="bentConnector3">
              <a:avLst>
                <a:gd name="adj1" fmla="val 4912504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13D27F32-1730-2B46-89A6-A3D6E222269F}"/>
                </a:ext>
              </a:extLst>
            </p:cNvPr>
            <p:cNvSpPr/>
            <p:nvPr/>
          </p:nvSpPr>
          <p:spPr>
            <a:xfrm>
              <a:off x="5100909" y="4608740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126C180B-F091-F405-8B54-733D414EEDE6}"/>
                </a:ext>
              </a:extLst>
            </p:cNvPr>
            <p:cNvSpPr/>
            <p:nvPr/>
          </p:nvSpPr>
          <p:spPr>
            <a:xfrm>
              <a:off x="4385703" y="4608740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401919C-6A90-0748-37FA-087CBB451A83}"/>
                </a:ext>
              </a:extLst>
            </p:cNvPr>
            <p:cNvCxnSpPr>
              <a:cxnSpLocks/>
              <a:stCxn id="93" idx="2"/>
              <a:endCxn id="94" idx="6"/>
            </p:cNvCxnSpPr>
            <p:nvPr/>
          </p:nvCxnSpPr>
          <p:spPr>
            <a:xfrm flipH="1">
              <a:off x="4490074" y="4657319"/>
              <a:ext cx="61083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A04A433A-8FCB-5011-4FDA-FE9CA2DEAEDE}"/>
                </a:ext>
              </a:extLst>
            </p:cNvPr>
            <p:cNvCxnSpPr/>
            <p:nvPr/>
          </p:nvCxnSpPr>
          <p:spPr>
            <a:xfrm flipV="1">
              <a:off x="4220513" y="4090839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F7502EA-E09C-C8A8-7B8C-31059FF1100E}"/>
                </a:ext>
              </a:extLst>
            </p:cNvPr>
            <p:cNvSpPr txBox="1"/>
            <p:nvPr/>
          </p:nvSpPr>
          <p:spPr>
            <a:xfrm>
              <a:off x="4168174" y="3920493"/>
              <a:ext cx="609161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Raw Data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CDE466C-E166-2A7D-8C61-EC642E1AD2C9}"/>
                </a:ext>
              </a:extLst>
            </p:cNvPr>
            <p:cNvCxnSpPr/>
            <p:nvPr/>
          </p:nvCxnSpPr>
          <p:spPr>
            <a:xfrm flipV="1">
              <a:off x="4956846" y="3938883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D98685B-784C-C589-76DA-60AE96438E30}"/>
                </a:ext>
              </a:extLst>
            </p:cNvPr>
            <p:cNvSpPr txBox="1"/>
            <p:nvPr/>
          </p:nvSpPr>
          <p:spPr>
            <a:xfrm>
              <a:off x="4910562" y="3779077"/>
              <a:ext cx="589277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Modeling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70567201-F9C9-1A38-4328-FC4F790DB0F0}"/>
                </a:ext>
              </a:extLst>
            </p:cNvPr>
            <p:cNvCxnSpPr/>
            <p:nvPr/>
          </p:nvCxnSpPr>
          <p:spPr>
            <a:xfrm flipV="1">
              <a:off x="4959079" y="4274432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BC19A-B54B-90D5-94FC-EFBFA601162C}"/>
                </a:ext>
              </a:extLst>
            </p:cNvPr>
            <p:cNvSpPr txBox="1"/>
            <p:nvPr/>
          </p:nvSpPr>
          <p:spPr>
            <a:xfrm>
              <a:off x="4906740" y="4107517"/>
              <a:ext cx="834387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 Tracking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76F2F305-3D78-38C9-B9CF-22FBE8212215}"/>
                </a:ext>
              </a:extLst>
            </p:cNvPr>
            <p:cNvCxnSpPr>
              <a:cxnSpLocks/>
              <a:stCxn id="93" idx="6"/>
            </p:cNvCxnSpPr>
            <p:nvPr/>
          </p:nvCxnSpPr>
          <p:spPr>
            <a:xfrm flipV="1">
              <a:off x="5205280" y="4189597"/>
              <a:ext cx="595000" cy="467723"/>
            </a:xfrm>
            <a:prstGeom prst="bentConnector3">
              <a:avLst>
                <a:gd name="adj1" fmla="val 101215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F293017-C232-46A7-5B3F-2133A8C6B1AA}"/>
                </a:ext>
              </a:extLst>
            </p:cNvPr>
            <p:cNvCxnSpPr/>
            <p:nvPr/>
          </p:nvCxnSpPr>
          <p:spPr>
            <a:xfrm flipH="1">
              <a:off x="5707049" y="4189597"/>
              <a:ext cx="9904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FA5B2FC5-4A60-C05A-41ED-E81581D9EFB3}"/>
                </a:ext>
              </a:extLst>
            </p:cNvPr>
            <p:cNvCxnSpPr>
              <a:cxnSpLocks/>
              <a:stCxn id="93" idx="5"/>
            </p:cNvCxnSpPr>
            <p:nvPr/>
          </p:nvCxnSpPr>
          <p:spPr>
            <a:xfrm>
              <a:off x="5189996" y="4691670"/>
              <a:ext cx="46984" cy="43736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41856579-45A6-2147-29AA-D3C421A2DBAE}"/>
                </a:ext>
              </a:extLst>
            </p:cNvPr>
            <p:cNvCxnSpPr/>
            <p:nvPr/>
          </p:nvCxnSpPr>
          <p:spPr>
            <a:xfrm>
              <a:off x="4475127" y="4691670"/>
              <a:ext cx="46984" cy="43736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5AD0D5-47B0-3935-0C5D-C00484F69613}"/>
                </a:ext>
              </a:extLst>
            </p:cNvPr>
            <p:cNvSpPr txBox="1"/>
            <p:nvPr/>
          </p:nvSpPr>
          <p:spPr>
            <a:xfrm>
              <a:off x="5147587" y="4666951"/>
              <a:ext cx="545895" cy="34705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</a:t>
              </a:r>
            </a:p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Registry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D1DFDAB-86CF-1658-E88D-1FAAE64B45AF}"/>
                </a:ext>
              </a:extLst>
            </p:cNvPr>
            <p:cNvSpPr txBox="1"/>
            <p:nvPr/>
          </p:nvSpPr>
          <p:spPr>
            <a:xfrm>
              <a:off x="4431941" y="4666951"/>
              <a:ext cx="510466" cy="34705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</a:t>
              </a:r>
            </a:p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Service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986DDA0-421B-6253-F3E0-DE1711003865}"/>
                </a:ext>
              </a:extLst>
            </p:cNvPr>
            <p:cNvSpPr/>
            <p:nvPr/>
          </p:nvSpPr>
          <p:spPr>
            <a:xfrm>
              <a:off x="6501086" y="3930478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5BBB65E-541F-C7D2-CF46-B01B4839BE3D}"/>
                </a:ext>
              </a:extLst>
            </p:cNvPr>
            <p:cNvSpPr/>
            <p:nvPr/>
          </p:nvSpPr>
          <p:spPr>
            <a:xfrm>
              <a:off x="7406880" y="3930478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3584D06-A073-A472-F46F-E25A2A7E90CE}"/>
                </a:ext>
              </a:extLst>
            </p:cNvPr>
            <p:cNvSpPr/>
            <p:nvPr/>
          </p:nvSpPr>
          <p:spPr>
            <a:xfrm>
              <a:off x="6501086" y="4376065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C0BDFCCB-B569-B05A-16E5-19609BA04BB0}"/>
                </a:ext>
              </a:extLst>
            </p:cNvPr>
            <p:cNvSpPr/>
            <p:nvPr/>
          </p:nvSpPr>
          <p:spPr>
            <a:xfrm>
              <a:off x="7406880" y="4376065"/>
              <a:ext cx="104371" cy="9715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1A42B64F-EE57-C98D-28EE-A648DD50FCE1}"/>
                </a:ext>
              </a:extLst>
            </p:cNvPr>
            <p:cNvSpPr/>
            <p:nvPr/>
          </p:nvSpPr>
          <p:spPr>
            <a:xfrm>
              <a:off x="6456306" y="4753690"/>
              <a:ext cx="1099725" cy="256162"/>
            </a:xfrm>
            <a:prstGeom prst="roundRect">
              <a:avLst>
                <a:gd name="adj" fmla="val 22762"/>
              </a:avLst>
            </a:prstGeom>
            <a:solidFill>
              <a:srgbClr val="716DB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69FFA6F0-F1CC-64F1-42BC-029211728526}"/>
                </a:ext>
              </a:extLst>
            </p:cNvPr>
            <p:cNvCxnSpPr>
              <a:cxnSpLocks/>
              <a:stCxn id="108" idx="6"/>
              <a:endCxn id="109" idx="2"/>
            </p:cNvCxnSpPr>
            <p:nvPr/>
          </p:nvCxnSpPr>
          <p:spPr>
            <a:xfrm>
              <a:off x="6605457" y="3979057"/>
              <a:ext cx="801423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1615039-FAC2-7DEF-01AB-BF4D5F4698D0}"/>
                </a:ext>
              </a:extLst>
            </p:cNvPr>
            <p:cNvCxnSpPr>
              <a:cxnSpLocks/>
              <a:stCxn id="108" idx="4"/>
              <a:endCxn id="110" idx="0"/>
            </p:cNvCxnSpPr>
            <p:nvPr/>
          </p:nvCxnSpPr>
          <p:spPr>
            <a:xfrm>
              <a:off x="6553272" y="4027636"/>
              <a:ext cx="0" cy="34843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60EE95A5-1F4A-9EFF-4F94-B420C828C827}"/>
                </a:ext>
              </a:extLst>
            </p:cNvPr>
            <p:cNvCxnSpPr>
              <a:cxnSpLocks/>
              <a:stCxn id="109" idx="4"/>
              <a:endCxn id="111" idx="0"/>
            </p:cNvCxnSpPr>
            <p:nvPr/>
          </p:nvCxnSpPr>
          <p:spPr>
            <a:xfrm>
              <a:off x="7459066" y="4027636"/>
              <a:ext cx="0" cy="34843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2924CE27-E47C-078B-9FA0-6717F634ED3C}"/>
                </a:ext>
              </a:extLst>
            </p:cNvPr>
            <p:cNvCxnSpPr>
              <a:cxnSpLocks/>
              <a:stCxn id="110" idx="6"/>
              <a:endCxn id="111" idx="2"/>
            </p:cNvCxnSpPr>
            <p:nvPr/>
          </p:nvCxnSpPr>
          <p:spPr>
            <a:xfrm>
              <a:off x="6605457" y="4424644"/>
              <a:ext cx="801423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F8BEF672-C5D7-1477-C323-9382DF783718}"/>
                </a:ext>
              </a:extLst>
            </p:cNvPr>
            <p:cNvCxnSpPr>
              <a:cxnSpLocks/>
              <a:stCxn id="110" idx="4"/>
            </p:cNvCxnSpPr>
            <p:nvPr/>
          </p:nvCxnSpPr>
          <p:spPr>
            <a:xfrm>
              <a:off x="6553272" y="4473223"/>
              <a:ext cx="0" cy="280467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AE557E24-2C19-9BFF-5553-A10713CEED2E}"/>
                </a:ext>
              </a:extLst>
            </p:cNvPr>
            <p:cNvCxnSpPr>
              <a:cxnSpLocks/>
              <a:stCxn id="111" idx="4"/>
            </p:cNvCxnSpPr>
            <p:nvPr/>
          </p:nvCxnSpPr>
          <p:spPr>
            <a:xfrm>
              <a:off x="7459066" y="4473223"/>
              <a:ext cx="0" cy="280467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2F161EB-D04E-07B4-5AB2-6DEAB2ACADE0}"/>
                </a:ext>
              </a:extLst>
            </p:cNvPr>
            <p:cNvSpPr txBox="1"/>
            <p:nvPr/>
          </p:nvSpPr>
          <p:spPr>
            <a:xfrm>
              <a:off x="6567463" y="4768977"/>
              <a:ext cx="877409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분산 원장 </a:t>
              </a:r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Engine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C436891-8B95-4F60-3156-D53F6DE4506E}"/>
                </a:ext>
              </a:extLst>
            </p:cNvPr>
            <p:cNvGrpSpPr/>
            <p:nvPr/>
          </p:nvGrpSpPr>
          <p:grpSpPr>
            <a:xfrm>
              <a:off x="6489278" y="3979047"/>
              <a:ext cx="300786" cy="173529"/>
              <a:chOff x="5958898" y="3563215"/>
              <a:chExt cx="256199" cy="158780"/>
            </a:xfrm>
          </p:grpSpPr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A4253D61-E595-6B97-6FBE-3000034CBEB4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62FB0DE-A036-6FDE-148A-D51ACEA1944A}"/>
                  </a:ext>
                </a:extLst>
              </p:cNvPr>
              <p:cNvSpPr txBox="1"/>
              <p:nvPr/>
            </p:nvSpPr>
            <p:spPr>
              <a:xfrm>
                <a:off x="5958898" y="3563215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B0AA0CD2-9295-491A-EFE3-648137A818D3}"/>
                </a:ext>
              </a:extLst>
            </p:cNvPr>
            <p:cNvGrpSpPr/>
            <p:nvPr/>
          </p:nvGrpSpPr>
          <p:grpSpPr>
            <a:xfrm>
              <a:off x="7405639" y="3979047"/>
              <a:ext cx="300786" cy="173529"/>
              <a:chOff x="5958898" y="3563215"/>
              <a:chExt cx="256199" cy="158780"/>
            </a:xfrm>
          </p:grpSpPr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5D8B6882-BD89-45E8-6B93-994B7E79DD0E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0B09DB3-C986-B28A-24E9-63C25B9B2E8A}"/>
                  </a:ext>
                </a:extLst>
              </p:cNvPr>
              <p:cNvSpPr txBox="1"/>
              <p:nvPr/>
            </p:nvSpPr>
            <p:spPr>
              <a:xfrm>
                <a:off x="5958898" y="3563215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FF0F887F-58D3-78A4-BCBC-4CB0317613CB}"/>
                </a:ext>
              </a:extLst>
            </p:cNvPr>
            <p:cNvGrpSpPr/>
            <p:nvPr/>
          </p:nvGrpSpPr>
          <p:grpSpPr>
            <a:xfrm>
              <a:off x="6489278" y="4426726"/>
              <a:ext cx="300786" cy="173529"/>
              <a:chOff x="5958898" y="3563214"/>
              <a:chExt cx="256199" cy="158780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1D573F36-84E1-B96F-D892-B935DBFD938C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95EF328-FAA8-E6D9-0B83-7119CC04A7DB}"/>
                  </a:ext>
                </a:extLst>
              </p:cNvPr>
              <p:cNvSpPr txBox="1"/>
              <p:nvPr/>
            </p:nvSpPr>
            <p:spPr>
              <a:xfrm>
                <a:off x="5958898" y="3563214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49048CC0-F123-B5B5-D694-B7667121E94D}"/>
                </a:ext>
              </a:extLst>
            </p:cNvPr>
            <p:cNvGrpSpPr/>
            <p:nvPr/>
          </p:nvGrpSpPr>
          <p:grpSpPr>
            <a:xfrm>
              <a:off x="7405639" y="4426726"/>
              <a:ext cx="300786" cy="173529"/>
              <a:chOff x="5958898" y="3563214"/>
              <a:chExt cx="256199" cy="158780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691005B-313F-0916-101C-CFCE839AEFFD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4339631-A4AC-E4C8-1890-B44883DB3CE7}"/>
                  </a:ext>
                </a:extLst>
              </p:cNvPr>
              <p:cNvSpPr txBox="1"/>
              <p:nvPr/>
            </p:nvSpPr>
            <p:spPr>
              <a:xfrm>
                <a:off x="5958898" y="3563214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BD6C119-759D-CFCA-A286-2E421E4B4745}"/>
                </a:ext>
              </a:extLst>
            </p:cNvPr>
            <p:cNvCxnSpPr/>
            <p:nvPr/>
          </p:nvCxnSpPr>
          <p:spPr>
            <a:xfrm flipV="1">
              <a:off x="6587484" y="3893088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ECE1C0BE-827C-5B54-5BD1-50769E0456D1}"/>
                </a:ext>
              </a:extLst>
            </p:cNvPr>
            <p:cNvCxnSpPr/>
            <p:nvPr/>
          </p:nvCxnSpPr>
          <p:spPr>
            <a:xfrm flipV="1">
              <a:off x="7485488" y="3893088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04847367-7333-3B8C-7D78-05AD969B2DCF}"/>
                </a:ext>
              </a:extLst>
            </p:cNvPr>
            <p:cNvCxnSpPr/>
            <p:nvPr/>
          </p:nvCxnSpPr>
          <p:spPr>
            <a:xfrm flipV="1">
              <a:off x="6587484" y="4339188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D1E4BF4-6334-28CC-D30A-F0F83158B5DD}"/>
                </a:ext>
              </a:extLst>
            </p:cNvPr>
            <p:cNvCxnSpPr/>
            <p:nvPr/>
          </p:nvCxnSpPr>
          <p:spPr>
            <a:xfrm flipV="1">
              <a:off x="7485488" y="4339188"/>
              <a:ext cx="50016" cy="571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01F7643-E3D6-E329-2DE4-5163EFAE2BA1}"/>
                </a:ext>
              </a:extLst>
            </p:cNvPr>
            <p:cNvSpPr txBox="1"/>
            <p:nvPr/>
          </p:nvSpPr>
          <p:spPr>
            <a:xfrm>
              <a:off x="6553272" y="3733766"/>
              <a:ext cx="415024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Org1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EB439C3-E16F-9EF3-364A-CCA966115545}"/>
                </a:ext>
              </a:extLst>
            </p:cNvPr>
            <p:cNvSpPr txBox="1"/>
            <p:nvPr/>
          </p:nvSpPr>
          <p:spPr>
            <a:xfrm>
              <a:off x="7438270" y="3733766"/>
              <a:ext cx="415024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Org2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88650D6-1EED-7582-42B7-C466249AE60A}"/>
                </a:ext>
              </a:extLst>
            </p:cNvPr>
            <p:cNvSpPr txBox="1"/>
            <p:nvPr/>
          </p:nvSpPr>
          <p:spPr>
            <a:xfrm>
              <a:off x="6553272" y="4169679"/>
              <a:ext cx="415024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Org3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35BE6EE-44A4-71F3-6B03-EFE0036BB3EE}"/>
                </a:ext>
              </a:extLst>
            </p:cNvPr>
            <p:cNvSpPr txBox="1"/>
            <p:nvPr/>
          </p:nvSpPr>
          <p:spPr>
            <a:xfrm>
              <a:off x="7438270" y="4169679"/>
              <a:ext cx="415024" cy="225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Org4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2" name="사각형: 둥근 한쪽 모서리 141">
              <a:extLst>
                <a:ext uri="{FF2B5EF4-FFF2-40B4-BE49-F238E27FC236}">
                  <a16:creationId xmlns:a16="http://schemas.microsoft.com/office/drawing/2014/main" id="{CF63A813-63A9-0AD6-D033-C055277E393F}"/>
                </a:ext>
              </a:extLst>
            </p:cNvPr>
            <p:cNvSpPr/>
            <p:nvPr/>
          </p:nvSpPr>
          <p:spPr>
            <a:xfrm flipH="1" flipV="1">
              <a:off x="1865880" y="5253969"/>
              <a:ext cx="6178390" cy="401094"/>
            </a:xfrm>
            <a:prstGeom prst="round1Rect">
              <a:avLst>
                <a:gd name="adj" fmla="val 0"/>
              </a:avLst>
            </a:prstGeom>
            <a:solidFill>
              <a:srgbClr val="F37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F411EC3-D766-B8D6-3EF8-4F9D0B4CBF82}"/>
                </a:ext>
              </a:extLst>
            </p:cNvPr>
            <p:cNvSpPr txBox="1"/>
            <p:nvPr/>
          </p:nvSpPr>
          <p:spPr>
            <a:xfrm>
              <a:off x="3663105" y="5324370"/>
              <a:ext cx="2413868" cy="2602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Private Cloud (VM, Container)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68C07776-E77E-82E5-6A72-616972910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6602" y="5358285"/>
            <a:ext cx="6776866" cy="231584"/>
          </a:xfrm>
          <a:prstGeom prst="rect">
            <a:avLst/>
          </a:prstGeom>
        </p:spPr>
      </p:pic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C9F20E28-5A87-0826-7C2D-AB02CEF8A043}"/>
              </a:ext>
            </a:extLst>
          </p:cNvPr>
          <p:cNvSpPr/>
          <p:nvPr/>
        </p:nvSpPr>
        <p:spPr>
          <a:xfrm>
            <a:off x="857979" y="1809629"/>
            <a:ext cx="1051333" cy="3780240"/>
          </a:xfrm>
          <a:prstGeom prst="roundRect">
            <a:avLst>
              <a:gd name="adj" fmla="val 11647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4205215-2C7E-6F94-CE0A-B1FC9C4399CC}"/>
              </a:ext>
            </a:extLst>
          </p:cNvPr>
          <p:cNvSpPr/>
          <p:nvPr/>
        </p:nvSpPr>
        <p:spPr>
          <a:xfrm>
            <a:off x="969514" y="2331518"/>
            <a:ext cx="857345" cy="369563"/>
          </a:xfrm>
          <a:prstGeom prst="roundRect">
            <a:avLst>
              <a:gd name="adj" fmla="val 159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Unstructured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5FDE2CD8-741A-C8C1-562B-2FAE114FBF2E}"/>
              </a:ext>
            </a:extLst>
          </p:cNvPr>
          <p:cNvSpPr/>
          <p:nvPr/>
        </p:nvSpPr>
        <p:spPr>
          <a:xfrm>
            <a:off x="969514" y="3515804"/>
            <a:ext cx="857345" cy="369563"/>
          </a:xfrm>
          <a:prstGeom prst="roundRect">
            <a:avLst>
              <a:gd name="adj" fmla="val 159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Semi </a:t>
            </a:r>
            <a:r>
              <a:rPr lang="en-US" altLang="ko-KR" sz="700" spc="-2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Snstructured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271B7B0C-8CFC-59D4-B75B-7F430E12C667}"/>
              </a:ext>
            </a:extLst>
          </p:cNvPr>
          <p:cNvSpPr/>
          <p:nvPr/>
        </p:nvSpPr>
        <p:spPr>
          <a:xfrm>
            <a:off x="969514" y="4700091"/>
            <a:ext cx="857345" cy="369563"/>
          </a:xfrm>
          <a:prstGeom prst="roundRect">
            <a:avLst>
              <a:gd name="adj" fmla="val 159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Structured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9" name="그래픽 148">
            <a:extLst>
              <a:ext uri="{FF2B5EF4-FFF2-40B4-BE49-F238E27FC236}">
                <a16:creationId xmlns:a16="http://schemas.microsoft.com/office/drawing/2014/main" id="{66DC6409-270E-AF01-6E50-7C1022AFB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5558" y="3526823"/>
            <a:ext cx="221873" cy="378060"/>
          </a:xfrm>
          <a:prstGeom prst="rect">
            <a:avLst/>
          </a:prstGeom>
        </p:spPr>
      </p:pic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1BD7662F-63B3-E8ED-45EF-83DB5E608546}"/>
              </a:ext>
            </a:extLst>
          </p:cNvPr>
          <p:cNvSpPr/>
          <p:nvPr/>
        </p:nvSpPr>
        <p:spPr>
          <a:xfrm>
            <a:off x="7992135" y="1809629"/>
            <a:ext cx="1051333" cy="3495796"/>
          </a:xfrm>
          <a:prstGeom prst="roundRect">
            <a:avLst>
              <a:gd name="adj" fmla="val 11647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1" name="그래픽 150">
            <a:extLst>
              <a:ext uri="{FF2B5EF4-FFF2-40B4-BE49-F238E27FC236}">
                <a16:creationId xmlns:a16="http://schemas.microsoft.com/office/drawing/2014/main" id="{BF80EF80-0281-B32F-28AB-07BA1596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9230" y="3526823"/>
            <a:ext cx="221873" cy="37806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F7AB6273-FA21-D2F4-73B2-CB015B7A7680}"/>
              </a:ext>
            </a:extLst>
          </p:cNvPr>
          <p:cNvSpPr txBox="1"/>
          <p:nvPr/>
        </p:nvSpPr>
        <p:spPr>
          <a:xfrm>
            <a:off x="2805104" y="5372888"/>
            <a:ext cx="58060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Collection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B8197ED-86F6-544B-06C5-841B6AE8284B}"/>
              </a:ext>
            </a:extLst>
          </p:cNvPr>
          <p:cNvSpPr txBox="1"/>
          <p:nvPr/>
        </p:nvSpPr>
        <p:spPr>
          <a:xfrm>
            <a:off x="4495828" y="5372888"/>
            <a:ext cx="494046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Storage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2E438AC-B7F7-B4E3-17C2-BB577872DC7F}"/>
              </a:ext>
            </a:extLst>
          </p:cNvPr>
          <p:cNvSpPr txBox="1"/>
          <p:nvPr/>
        </p:nvSpPr>
        <p:spPr>
          <a:xfrm>
            <a:off x="6176031" y="5372888"/>
            <a:ext cx="514886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Analysis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527DAF5-98B9-5412-47B2-804DDF246F6A}"/>
              </a:ext>
            </a:extLst>
          </p:cNvPr>
          <p:cNvSpPr txBox="1"/>
          <p:nvPr/>
        </p:nvSpPr>
        <p:spPr>
          <a:xfrm>
            <a:off x="7795321" y="5372888"/>
            <a:ext cx="678392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Visualization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C97DD95F-87FE-A7BE-4473-BEF89C921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2539" y="2042794"/>
            <a:ext cx="805357" cy="28123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2283424-0B09-B4AE-4FB7-8F517C30BF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66256" y="2685066"/>
            <a:ext cx="703090" cy="421854"/>
          </a:xfrm>
          <a:prstGeom prst="rect">
            <a:avLst/>
          </a:prstGeom>
        </p:spPr>
      </p:pic>
      <p:pic>
        <p:nvPicPr>
          <p:cNvPr id="157" name="그래픽 156">
            <a:extLst>
              <a:ext uri="{FF2B5EF4-FFF2-40B4-BE49-F238E27FC236}">
                <a16:creationId xmlns:a16="http://schemas.microsoft.com/office/drawing/2014/main" id="{EF414EBF-42BA-4B32-A51E-FC974F553D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68988" y="3442283"/>
            <a:ext cx="703089" cy="383503"/>
          </a:xfrm>
          <a:prstGeom prst="rect">
            <a:avLst/>
          </a:prstGeom>
        </p:spPr>
      </p:pic>
      <p:pic>
        <p:nvPicPr>
          <p:cNvPr id="159" name="그래픽 158">
            <a:extLst>
              <a:ext uri="{FF2B5EF4-FFF2-40B4-BE49-F238E27FC236}">
                <a16:creationId xmlns:a16="http://schemas.microsoft.com/office/drawing/2014/main" id="{2340D3DA-A962-7AE7-CDCC-129993EADB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73674" y="4168376"/>
            <a:ext cx="703089" cy="5496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0FBC566-E6CD-F574-CFFE-75DDD8ACABBF}"/>
              </a:ext>
            </a:extLst>
          </p:cNvPr>
          <p:cNvSpPr txBox="1"/>
          <p:nvPr/>
        </p:nvSpPr>
        <p:spPr>
          <a:xfrm>
            <a:off x="8008773" y="2334534"/>
            <a:ext cx="1021433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Real time Monitoring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2002B22-807C-C024-7CBB-FCF34F95B149}"/>
              </a:ext>
            </a:extLst>
          </p:cNvPr>
          <p:cNvSpPr txBox="1"/>
          <p:nvPr/>
        </p:nvSpPr>
        <p:spPr>
          <a:xfrm>
            <a:off x="8075297" y="3105849"/>
            <a:ext cx="888385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Visualization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7C5370B-FAA3-A768-6029-64499FBBD78B}"/>
              </a:ext>
            </a:extLst>
          </p:cNvPr>
          <p:cNvSpPr txBox="1"/>
          <p:nvPr/>
        </p:nvSpPr>
        <p:spPr>
          <a:xfrm>
            <a:off x="8187507" y="3828633"/>
            <a:ext cx="66396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Mining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E8BEAC3-9281-0ED9-8EF1-0BC3AEC44BB7}"/>
              </a:ext>
            </a:extLst>
          </p:cNvPr>
          <p:cNvSpPr txBox="1"/>
          <p:nvPr/>
        </p:nvSpPr>
        <p:spPr>
          <a:xfrm>
            <a:off x="8003964" y="4719141"/>
            <a:ext cx="103105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OLAP analysis</a:t>
            </a:r>
          </a:p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Unstructured Report,</a:t>
            </a:r>
          </a:p>
          <a:p>
            <a:pPr algn="ctr"/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structured Report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7" name="그래픽 166">
            <a:extLst>
              <a:ext uri="{FF2B5EF4-FFF2-40B4-BE49-F238E27FC236}">
                <a16:creationId xmlns:a16="http://schemas.microsoft.com/office/drawing/2014/main" id="{AE600BC9-A63B-EDAF-6FB4-EB4050CE91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3729" y="523030"/>
            <a:ext cx="600153" cy="3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243B58F0-6452-3362-32DF-721D6339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279" y="1036029"/>
            <a:ext cx="2449602" cy="522427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1DD1434-9C40-7E28-86F2-132717F9125D}"/>
              </a:ext>
            </a:extLst>
          </p:cNvPr>
          <p:cNvSpPr txBox="1"/>
          <p:nvPr/>
        </p:nvSpPr>
        <p:spPr>
          <a:xfrm>
            <a:off x="1227600" y="1712078"/>
            <a:ext cx="2674567" cy="154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메머드데이터는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IoT, ICT, ITS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모든 대용량의 비정형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정형 데이터의 실시간 수집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AI 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시각화등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강력한 데이터 처리 기능을 제공 합니다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특화된 매머드데이터 플랫폼을 중심으로 강력한 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H/W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채택된 </a:t>
            </a:r>
            <a:r>
              <a:rPr lang="ko-KR" altLang="en-US" sz="10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프라이빗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클라우드 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en-US" altLang="ko-KR" sz="10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BigData</a:t>
            </a:r>
            <a:r>
              <a:rPr lang="ko-KR" altLang="en-US" sz="10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어플라이언스</a:t>
            </a:r>
            <a:r>
              <a:rPr lang="ko-KR" altLang="en-US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제품 입니다</a:t>
            </a:r>
            <a:r>
              <a:rPr lang="en-US" altLang="ko-KR" sz="10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546AD819-B96C-701E-8DE6-D93FCF86E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7837" y="1036029"/>
            <a:ext cx="819109" cy="214228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A41A8DB4-5564-CCEF-341D-B9BF64130D37}"/>
              </a:ext>
            </a:extLst>
          </p:cNvPr>
          <p:cNvSpPr txBox="1"/>
          <p:nvPr/>
        </p:nvSpPr>
        <p:spPr>
          <a:xfrm>
            <a:off x="5494227" y="1506431"/>
            <a:ext cx="2674567" cy="431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 개요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 특장점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 아키텍처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 주요기능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 </a:t>
            </a:r>
            <a:r>
              <a:rPr lang="ko-KR" altLang="en-US" sz="140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제공모듈</a:t>
            </a:r>
            <a:endParaRPr lang="ko-KR" altLang="en-US" sz="14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06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 구축사례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07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 인증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08 </a:t>
            </a:r>
            <a:r>
              <a:rPr lang="ko-KR" altLang="en-US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 </a:t>
            </a:r>
            <a:r>
              <a:rPr lang="en-US" altLang="ko-KR" sz="1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98814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C44ACD6-EA61-809F-8F88-ECE2B927CE47}"/>
              </a:ext>
            </a:extLst>
          </p:cNvPr>
          <p:cNvGrpSpPr/>
          <p:nvPr/>
        </p:nvGrpSpPr>
        <p:grpSpPr>
          <a:xfrm>
            <a:off x="2270714" y="3415317"/>
            <a:ext cx="6640360" cy="2365029"/>
            <a:chOff x="2253466" y="2894669"/>
            <a:chExt cx="5395723" cy="2410756"/>
          </a:xfrm>
        </p:grpSpPr>
        <p:sp>
          <p:nvSpPr>
            <p:cNvPr id="56" name="사각형: 둥근 위쪽 모서리 55">
              <a:extLst>
                <a:ext uri="{FF2B5EF4-FFF2-40B4-BE49-F238E27FC236}">
                  <a16:creationId xmlns:a16="http://schemas.microsoft.com/office/drawing/2014/main" id="{F5314EAC-8E99-56BA-2BDD-4CF4187A097E}"/>
                </a:ext>
              </a:extLst>
            </p:cNvPr>
            <p:cNvSpPr/>
            <p:nvPr/>
          </p:nvSpPr>
          <p:spPr>
            <a:xfrm>
              <a:off x="2256812" y="2923298"/>
              <a:ext cx="5392377" cy="312074"/>
            </a:xfrm>
            <a:prstGeom prst="round2SameRect">
              <a:avLst>
                <a:gd name="adj1" fmla="val 39633"/>
                <a:gd name="adj2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8FE6EC-2565-D22B-2B60-B080078B5A4E}"/>
                </a:ext>
              </a:extLst>
            </p:cNvPr>
            <p:cNvSpPr txBox="1"/>
            <p:nvPr/>
          </p:nvSpPr>
          <p:spPr>
            <a:xfrm>
              <a:off x="4275724" y="2894669"/>
              <a:ext cx="13545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Data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8AE0D92-69C5-DA65-590F-6566477374F7}"/>
                </a:ext>
              </a:extLst>
            </p:cNvPr>
            <p:cNvSpPr/>
            <p:nvPr/>
          </p:nvSpPr>
          <p:spPr>
            <a:xfrm>
              <a:off x="2256810" y="3282736"/>
              <a:ext cx="1754746" cy="237913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859B756-B07D-2472-F128-014B51AF0A3B}"/>
                </a:ext>
              </a:extLst>
            </p:cNvPr>
            <p:cNvSpPr/>
            <p:nvPr/>
          </p:nvSpPr>
          <p:spPr>
            <a:xfrm>
              <a:off x="4075625" y="3282736"/>
              <a:ext cx="1754746" cy="237913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F60553-0E3E-7697-7F47-43CB008A90A8}"/>
                </a:ext>
              </a:extLst>
            </p:cNvPr>
            <p:cNvSpPr/>
            <p:nvPr/>
          </p:nvSpPr>
          <p:spPr>
            <a:xfrm>
              <a:off x="5894441" y="3282736"/>
              <a:ext cx="1754746" cy="237913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E0533F-DCC2-C207-0248-85C07E0EB3EC}"/>
                </a:ext>
              </a:extLst>
            </p:cNvPr>
            <p:cNvSpPr/>
            <p:nvPr/>
          </p:nvSpPr>
          <p:spPr>
            <a:xfrm>
              <a:off x="2256810" y="3574060"/>
              <a:ext cx="1754746" cy="1321905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B87C20D-2A7F-18D3-5B41-0409D62B51D9}"/>
                </a:ext>
              </a:extLst>
            </p:cNvPr>
            <p:cNvSpPr/>
            <p:nvPr/>
          </p:nvSpPr>
          <p:spPr>
            <a:xfrm>
              <a:off x="4075625" y="3574060"/>
              <a:ext cx="1754746" cy="1321905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0FFD815-34CB-8A2B-A5D1-6ECCA791C7DA}"/>
                </a:ext>
              </a:extLst>
            </p:cNvPr>
            <p:cNvSpPr/>
            <p:nvPr/>
          </p:nvSpPr>
          <p:spPr>
            <a:xfrm>
              <a:off x="5894441" y="3574060"/>
              <a:ext cx="1754746" cy="1321905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A251B50-8180-FAF7-4775-494FBC9B7FEA}"/>
                </a:ext>
              </a:extLst>
            </p:cNvPr>
            <p:cNvSpPr txBox="1"/>
            <p:nvPr/>
          </p:nvSpPr>
          <p:spPr>
            <a:xfrm>
              <a:off x="2521422" y="3220335"/>
              <a:ext cx="121954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Big Data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8E5C90-0C86-28FF-73EA-C10EF5006D80}"/>
                </a:ext>
              </a:extLst>
            </p:cNvPr>
            <p:cNvSpPr txBox="1"/>
            <p:nvPr/>
          </p:nvSpPr>
          <p:spPr>
            <a:xfrm>
              <a:off x="4491829" y="3220335"/>
              <a:ext cx="91734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AI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0B2ACF-E141-7158-2512-2634C55E87F1}"/>
                </a:ext>
              </a:extLst>
            </p:cNvPr>
            <p:cNvSpPr txBox="1"/>
            <p:nvPr/>
          </p:nvSpPr>
          <p:spPr>
            <a:xfrm>
              <a:off x="6160736" y="3220335"/>
              <a:ext cx="132553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Blockchain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2" name="사각형: 둥근 한쪽 모서리 141">
              <a:extLst>
                <a:ext uri="{FF2B5EF4-FFF2-40B4-BE49-F238E27FC236}">
                  <a16:creationId xmlns:a16="http://schemas.microsoft.com/office/drawing/2014/main" id="{CF63A813-63A9-0AD6-D033-C055277E393F}"/>
                </a:ext>
              </a:extLst>
            </p:cNvPr>
            <p:cNvSpPr/>
            <p:nvPr/>
          </p:nvSpPr>
          <p:spPr>
            <a:xfrm flipV="1">
              <a:off x="2253466" y="4955439"/>
              <a:ext cx="5395721" cy="349986"/>
            </a:xfrm>
            <a:prstGeom prst="round1Rect">
              <a:avLst>
                <a:gd name="adj" fmla="val 39190"/>
              </a:avLst>
            </a:prstGeom>
            <a:solidFill>
              <a:srgbClr val="F37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F411EC3-D766-B8D6-3EF8-4F9D0B4CBF82}"/>
                </a:ext>
              </a:extLst>
            </p:cNvPr>
            <p:cNvSpPr txBox="1"/>
            <p:nvPr/>
          </p:nvSpPr>
          <p:spPr>
            <a:xfrm>
              <a:off x="3826274" y="5015017"/>
              <a:ext cx="210629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Private Cloud (VM, Container)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제공모듈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7897959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Private Cloud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Enterprise Data Warehouse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분석과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DataMart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솔루션으로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Dashboard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기능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OLAP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툴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처리 프로세스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ETL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툴을 제공합니다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71700" y="497082"/>
            <a:ext cx="2990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Mart 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 솔루션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4ADAA41-BFB5-13B1-AC79-51E7A7433A0C}"/>
              </a:ext>
            </a:extLst>
          </p:cNvPr>
          <p:cNvGrpSpPr/>
          <p:nvPr/>
        </p:nvGrpSpPr>
        <p:grpSpPr>
          <a:xfrm>
            <a:off x="2450166" y="4224166"/>
            <a:ext cx="1648243" cy="1058215"/>
            <a:chOff x="2299935" y="3735032"/>
            <a:chExt cx="1680111" cy="107867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247398A-4B1A-32CE-7BC8-E76D7B83FDD8}"/>
                </a:ext>
              </a:extLst>
            </p:cNvPr>
            <p:cNvSpPr/>
            <p:nvPr/>
          </p:nvSpPr>
          <p:spPr>
            <a:xfrm>
              <a:off x="2458132" y="39205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82D957E-B4A8-6A9D-D649-746DC4F09B4E}"/>
                </a:ext>
              </a:extLst>
            </p:cNvPr>
            <p:cNvSpPr/>
            <p:nvPr/>
          </p:nvSpPr>
          <p:spPr>
            <a:xfrm>
              <a:off x="3007667" y="39205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EA7316A-CDB3-7AD4-CD11-25736D38895F}"/>
                </a:ext>
              </a:extLst>
            </p:cNvPr>
            <p:cNvSpPr/>
            <p:nvPr/>
          </p:nvSpPr>
          <p:spPr>
            <a:xfrm>
              <a:off x="3555096" y="39205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64E0CF7-4C01-0922-D1A0-A620AEF77F13}"/>
                </a:ext>
              </a:extLst>
            </p:cNvPr>
            <p:cNvSpPr/>
            <p:nvPr/>
          </p:nvSpPr>
          <p:spPr>
            <a:xfrm>
              <a:off x="3288385" y="4267831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E38FA5B-B992-45F7-2944-34B30C16D58B}"/>
                </a:ext>
              </a:extLst>
            </p:cNvPr>
            <p:cNvSpPr/>
            <p:nvPr/>
          </p:nvSpPr>
          <p:spPr>
            <a:xfrm>
              <a:off x="2727062" y="4267831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BF81175-A568-54B3-CA58-14998EC0592B}"/>
                </a:ext>
              </a:extLst>
            </p:cNvPr>
            <p:cNvCxnSpPr>
              <a:cxnSpLocks/>
              <a:stCxn id="67" idx="6"/>
              <a:endCxn id="68" idx="2"/>
            </p:cNvCxnSpPr>
            <p:nvPr/>
          </p:nvCxnSpPr>
          <p:spPr>
            <a:xfrm>
              <a:off x="2549204" y="3962959"/>
              <a:ext cx="458463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C3D5004-0B23-6DFE-9ADE-D358AE018C79}"/>
                </a:ext>
              </a:extLst>
            </p:cNvPr>
            <p:cNvCxnSpPr>
              <a:cxnSpLocks/>
              <a:stCxn id="68" idx="6"/>
              <a:endCxn id="69" idx="2"/>
            </p:cNvCxnSpPr>
            <p:nvPr/>
          </p:nvCxnSpPr>
          <p:spPr>
            <a:xfrm>
              <a:off x="3098739" y="3962959"/>
              <a:ext cx="45635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742447AD-DD97-D235-C4B0-93AE05111565}"/>
                </a:ext>
              </a:extLst>
            </p:cNvPr>
            <p:cNvCxnSpPr>
              <a:cxnSpLocks/>
              <a:stCxn id="69" idx="6"/>
              <a:endCxn id="70" idx="6"/>
            </p:cNvCxnSpPr>
            <p:nvPr/>
          </p:nvCxnSpPr>
          <p:spPr>
            <a:xfrm flipH="1">
              <a:off x="3379457" y="3962959"/>
              <a:ext cx="266712" cy="347260"/>
            </a:xfrm>
            <a:prstGeom prst="bentConnector3">
              <a:avLst>
                <a:gd name="adj1" fmla="val -87805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F7FAFFD-714B-4867-2DBF-43D5B1F2D5BB}"/>
                </a:ext>
              </a:extLst>
            </p:cNvPr>
            <p:cNvCxnSpPr>
              <a:cxnSpLocks/>
              <a:stCxn id="70" idx="2"/>
              <a:endCxn id="71" idx="6"/>
            </p:cNvCxnSpPr>
            <p:nvPr/>
          </p:nvCxnSpPr>
          <p:spPr>
            <a:xfrm flipH="1">
              <a:off x="2818134" y="4310220"/>
              <a:ext cx="470251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BFE624E-74F4-C51B-CA5A-08DCDE060F4A}"/>
                </a:ext>
              </a:extLst>
            </p:cNvPr>
            <p:cNvCxnSpPr>
              <a:cxnSpLocks/>
              <a:stCxn id="67" idx="7"/>
            </p:cNvCxnSpPr>
            <p:nvPr/>
          </p:nvCxnSpPr>
          <p:spPr>
            <a:xfrm flipV="1">
              <a:off x="2535868" y="3883139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42349163-1DC8-D4B2-9477-BA4BEA2DD60C}"/>
                </a:ext>
              </a:extLst>
            </p:cNvPr>
            <p:cNvCxnSpPr/>
            <p:nvPr/>
          </p:nvCxnSpPr>
          <p:spPr>
            <a:xfrm flipV="1">
              <a:off x="3080521" y="3883139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40BC8C8-96C1-896C-3C15-9B4617B0C3CA}"/>
                </a:ext>
              </a:extLst>
            </p:cNvPr>
            <p:cNvCxnSpPr/>
            <p:nvPr/>
          </p:nvCxnSpPr>
          <p:spPr>
            <a:xfrm flipV="1">
              <a:off x="3624347" y="3883139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D4E04D3-AFE7-0DEF-8DE6-BCF5476D2500}"/>
                </a:ext>
              </a:extLst>
            </p:cNvPr>
            <p:cNvSpPr txBox="1"/>
            <p:nvPr/>
          </p:nvSpPr>
          <p:spPr>
            <a:xfrm>
              <a:off x="2503669" y="3735032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B09EC62-E3E8-16D6-816F-187E9F1B21F3}"/>
                </a:ext>
              </a:extLst>
            </p:cNvPr>
            <p:cNvSpPr txBox="1"/>
            <p:nvPr/>
          </p:nvSpPr>
          <p:spPr>
            <a:xfrm>
              <a:off x="3041322" y="3735032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저장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438838-ADED-C592-53BA-D359FDE72C4E}"/>
                </a:ext>
              </a:extLst>
            </p:cNvPr>
            <p:cNvSpPr txBox="1"/>
            <p:nvPr/>
          </p:nvSpPr>
          <p:spPr>
            <a:xfrm>
              <a:off x="3581340" y="3735032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처리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EBB15B7-0940-34A7-9551-B60302B3B935}"/>
                </a:ext>
              </a:extLst>
            </p:cNvPr>
            <p:cNvCxnSpPr>
              <a:cxnSpLocks/>
              <a:stCxn id="70" idx="5"/>
            </p:cNvCxnSpPr>
            <p:nvPr/>
          </p:nvCxnSpPr>
          <p:spPr>
            <a:xfrm>
              <a:off x="3366120" y="4340193"/>
              <a:ext cx="43403" cy="3647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D19D1EA-5193-8401-C8B8-8DFE99F8F0A2}"/>
                </a:ext>
              </a:extLst>
            </p:cNvPr>
            <p:cNvCxnSpPr/>
            <p:nvPr/>
          </p:nvCxnSpPr>
          <p:spPr>
            <a:xfrm>
              <a:off x="2806342" y="4340193"/>
              <a:ext cx="43403" cy="3647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8798198-D6D0-B5E0-4E02-40E455BDF0DC}"/>
                </a:ext>
              </a:extLst>
            </p:cNvPr>
            <p:cNvSpPr txBox="1"/>
            <p:nvPr/>
          </p:nvSpPr>
          <p:spPr>
            <a:xfrm>
              <a:off x="3335637" y="4332434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C65BEBE-8C60-0767-7F0F-28054B000531}"/>
                </a:ext>
              </a:extLst>
            </p:cNvPr>
            <p:cNvSpPr txBox="1"/>
            <p:nvPr/>
          </p:nvSpPr>
          <p:spPr>
            <a:xfrm>
              <a:off x="2779193" y="4332434"/>
              <a:ext cx="402205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시각화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03BC645-B38F-4395-0ECD-B5EE40C8C20B}"/>
                </a:ext>
              </a:extLst>
            </p:cNvPr>
            <p:cNvSpPr txBox="1"/>
            <p:nvPr/>
          </p:nvSpPr>
          <p:spPr>
            <a:xfrm>
              <a:off x="2299935" y="4601721"/>
              <a:ext cx="1680111" cy="2119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병렬처리 </a:t>
              </a:r>
              <a:r>
                <a:rPr lang="en-US" altLang="ko-KR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In-Memory / Scale-Out)</a:t>
              </a:r>
              <a:endParaRPr lang="ko-KR" altLang="en-US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ECB54C-2B5F-33DD-2D94-96069763294A}"/>
              </a:ext>
            </a:extLst>
          </p:cNvPr>
          <p:cNvGrpSpPr/>
          <p:nvPr/>
        </p:nvGrpSpPr>
        <p:grpSpPr>
          <a:xfrm>
            <a:off x="4865353" y="4157592"/>
            <a:ext cx="1435259" cy="1057137"/>
            <a:chOff x="4233193" y="3668480"/>
            <a:chExt cx="1463009" cy="107757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EEF3C640-98D7-1955-629B-F0ACE5BEB117}"/>
                </a:ext>
              </a:extLst>
            </p:cNvPr>
            <p:cNvSpPr/>
            <p:nvPr/>
          </p:nvSpPr>
          <p:spPr>
            <a:xfrm>
              <a:off x="4233193" y="39699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8846090-9963-CAE5-DED3-A7DE974B833B}"/>
                </a:ext>
              </a:extLst>
            </p:cNvPr>
            <p:cNvSpPr/>
            <p:nvPr/>
          </p:nvSpPr>
          <p:spPr>
            <a:xfrm>
              <a:off x="4879410" y="3836278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E36B8778-1902-1BA1-CF5C-8175A0129909}"/>
                </a:ext>
              </a:extLst>
            </p:cNvPr>
            <p:cNvSpPr/>
            <p:nvPr/>
          </p:nvSpPr>
          <p:spPr>
            <a:xfrm>
              <a:off x="4879410" y="4132324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7C61970-AFBE-F8DE-2258-7B9CD1784AC4}"/>
                </a:ext>
              </a:extLst>
            </p:cNvPr>
            <p:cNvCxnSpPr>
              <a:cxnSpLocks/>
              <a:stCxn id="88" idx="2"/>
              <a:endCxn id="89" idx="2"/>
            </p:cNvCxnSpPr>
            <p:nvPr/>
          </p:nvCxnSpPr>
          <p:spPr>
            <a:xfrm rot="10800000" flipV="1">
              <a:off x="4879410" y="3878667"/>
              <a:ext cx="13010" cy="296046"/>
            </a:xfrm>
            <a:prstGeom prst="bentConnector3">
              <a:avLst>
                <a:gd name="adj1" fmla="val 1106244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85956399-A8EA-74F2-DEC3-F505509B1A9A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>
              <a:off x="4324265" y="4012359"/>
              <a:ext cx="43018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4B9ADD25-7424-0632-72EF-57AEC05FEF2E}"/>
                </a:ext>
              </a:extLst>
            </p:cNvPr>
            <p:cNvCxnSpPr>
              <a:cxnSpLocks/>
              <a:stCxn id="88" idx="6"/>
              <a:endCxn id="89" idx="6"/>
            </p:cNvCxnSpPr>
            <p:nvPr/>
          </p:nvCxnSpPr>
          <p:spPr>
            <a:xfrm>
              <a:off x="4970482" y="3878667"/>
              <a:ext cx="13010" cy="296046"/>
            </a:xfrm>
            <a:prstGeom prst="bentConnector3">
              <a:avLst>
                <a:gd name="adj1" fmla="val 4912504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13D27F32-1730-2B46-89A6-A3D6E222269F}"/>
                </a:ext>
              </a:extLst>
            </p:cNvPr>
            <p:cNvSpPr/>
            <p:nvPr/>
          </p:nvSpPr>
          <p:spPr>
            <a:xfrm>
              <a:off x="5080872" y="4392426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126C180B-F091-F405-8B54-733D414EEDE6}"/>
                </a:ext>
              </a:extLst>
            </p:cNvPr>
            <p:cNvSpPr/>
            <p:nvPr/>
          </p:nvSpPr>
          <p:spPr>
            <a:xfrm>
              <a:off x="4456798" y="4392426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401919C-6A90-0748-37FA-087CBB451A83}"/>
                </a:ext>
              </a:extLst>
            </p:cNvPr>
            <p:cNvCxnSpPr>
              <a:cxnSpLocks/>
              <a:stCxn id="93" idx="2"/>
              <a:endCxn id="94" idx="6"/>
            </p:cNvCxnSpPr>
            <p:nvPr/>
          </p:nvCxnSpPr>
          <p:spPr>
            <a:xfrm flipH="1">
              <a:off x="4547870" y="4434815"/>
              <a:ext cx="533002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A04A433A-8FCB-5011-4FDA-FE9CA2DEAEDE}"/>
                </a:ext>
              </a:extLst>
            </p:cNvPr>
            <p:cNvCxnSpPr/>
            <p:nvPr/>
          </p:nvCxnSpPr>
          <p:spPr>
            <a:xfrm flipV="1">
              <a:off x="4312657" y="3940517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F7502EA-E09C-C8A8-7B8C-31059FF1100E}"/>
                </a:ext>
              </a:extLst>
            </p:cNvPr>
            <p:cNvSpPr txBox="1"/>
            <p:nvPr/>
          </p:nvSpPr>
          <p:spPr>
            <a:xfrm>
              <a:off x="4266987" y="3791876"/>
              <a:ext cx="5315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Raw Data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CDE466C-E166-2A7D-8C61-EC642E1AD2C9}"/>
                </a:ext>
              </a:extLst>
            </p:cNvPr>
            <p:cNvCxnSpPr/>
            <p:nvPr/>
          </p:nvCxnSpPr>
          <p:spPr>
            <a:xfrm flipV="1">
              <a:off x="4955165" y="3807923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D98685B-784C-C589-76DA-60AE96438E30}"/>
                </a:ext>
              </a:extLst>
            </p:cNvPr>
            <p:cNvSpPr txBox="1"/>
            <p:nvPr/>
          </p:nvSpPr>
          <p:spPr>
            <a:xfrm>
              <a:off x="4914779" y="3668480"/>
              <a:ext cx="51419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Modeling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70567201-F9C9-1A38-4328-FC4F790DB0F0}"/>
                </a:ext>
              </a:extLst>
            </p:cNvPr>
            <p:cNvCxnSpPr/>
            <p:nvPr/>
          </p:nvCxnSpPr>
          <p:spPr>
            <a:xfrm flipV="1">
              <a:off x="4957114" y="4100716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BC19A-B54B-90D5-94FC-EFBFA601162C}"/>
                </a:ext>
              </a:extLst>
            </p:cNvPr>
            <p:cNvSpPr txBox="1"/>
            <p:nvPr/>
          </p:nvSpPr>
          <p:spPr>
            <a:xfrm>
              <a:off x="4911444" y="3955070"/>
              <a:ext cx="728068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 Tracking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76F2F305-3D78-38C9-B9CF-22FBE8212215}"/>
                </a:ext>
              </a:extLst>
            </p:cNvPr>
            <p:cNvCxnSpPr>
              <a:cxnSpLocks/>
              <a:stCxn id="93" idx="6"/>
            </p:cNvCxnSpPr>
            <p:nvPr/>
          </p:nvCxnSpPr>
          <p:spPr>
            <a:xfrm flipV="1">
              <a:off x="5171943" y="4026691"/>
              <a:ext cx="519184" cy="408125"/>
            </a:xfrm>
            <a:prstGeom prst="bentConnector3">
              <a:avLst>
                <a:gd name="adj1" fmla="val 101215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F293017-C232-46A7-5B3F-2133A8C6B1AA}"/>
                </a:ext>
              </a:extLst>
            </p:cNvPr>
            <p:cNvCxnSpPr/>
            <p:nvPr/>
          </p:nvCxnSpPr>
          <p:spPr>
            <a:xfrm flipH="1">
              <a:off x="5609776" y="4026691"/>
              <a:ext cx="86426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FA5B2FC5-4A60-C05A-41ED-E81581D9EFB3}"/>
                </a:ext>
              </a:extLst>
            </p:cNvPr>
            <p:cNvCxnSpPr>
              <a:cxnSpLocks/>
              <a:stCxn id="93" idx="5"/>
            </p:cNvCxnSpPr>
            <p:nvPr/>
          </p:nvCxnSpPr>
          <p:spPr>
            <a:xfrm>
              <a:off x="5158607" y="4464789"/>
              <a:ext cx="40997" cy="38163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41856579-45A6-2147-29AA-D3C421A2DBAE}"/>
                </a:ext>
              </a:extLst>
            </p:cNvPr>
            <p:cNvCxnSpPr/>
            <p:nvPr/>
          </p:nvCxnSpPr>
          <p:spPr>
            <a:xfrm>
              <a:off x="4534828" y="4464789"/>
              <a:ext cx="40997" cy="38163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5AD0D5-47B0-3935-0C5D-C00484F69613}"/>
                </a:ext>
              </a:extLst>
            </p:cNvPr>
            <p:cNvSpPr txBox="1"/>
            <p:nvPr/>
          </p:nvSpPr>
          <p:spPr>
            <a:xfrm>
              <a:off x="5121602" y="4443220"/>
              <a:ext cx="476336" cy="3028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</a:t>
              </a:r>
            </a:p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Registry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D1DFDAB-86CF-1658-E88D-1FAAE64B45AF}"/>
                </a:ext>
              </a:extLst>
            </p:cNvPr>
            <p:cNvSpPr txBox="1"/>
            <p:nvPr/>
          </p:nvSpPr>
          <p:spPr>
            <a:xfrm>
              <a:off x="4497144" y="4443220"/>
              <a:ext cx="445422" cy="3028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</a:t>
              </a:r>
            </a:p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Service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8F3DB48-DADF-6C4A-A0E8-85110240A898}"/>
              </a:ext>
            </a:extLst>
          </p:cNvPr>
          <p:cNvGrpSpPr/>
          <p:nvPr/>
        </p:nvGrpSpPr>
        <p:grpSpPr>
          <a:xfrm>
            <a:off x="7345877" y="4118736"/>
            <a:ext cx="1195861" cy="1092365"/>
            <a:chOff x="6263562" y="3628942"/>
            <a:chExt cx="1218982" cy="111348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986DDA0-421B-6253-F3E0-DE1711003865}"/>
                </a:ext>
              </a:extLst>
            </p:cNvPr>
            <p:cNvSpPr/>
            <p:nvPr/>
          </p:nvSpPr>
          <p:spPr>
            <a:xfrm>
              <a:off x="6302636" y="380058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5BBB65E-541F-C7D2-CF46-B01B4839BE3D}"/>
                </a:ext>
              </a:extLst>
            </p:cNvPr>
            <p:cNvSpPr/>
            <p:nvPr/>
          </p:nvSpPr>
          <p:spPr>
            <a:xfrm>
              <a:off x="7093013" y="380058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3584D06-A073-A472-F46F-E25A2A7E90CE}"/>
                </a:ext>
              </a:extLst>
            </p:cNvPr>
            <p:cNvSpPr/>
            <p:nvPr/>
          </p:nvSpPr>
          <p:spPr>
            <a:xfrm>
              <a:off x="6302636" y="418939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C0BDFCCB-B569-B05A-16E5-19609BA04BB0}"/>
                </a:ext>
              </a:extLst>
            </p:cNvPr>
            <p:cNvSpPr/>
            <p:nvPr/>
          </p:nvSpPr>
          <p:spPr>
            <a:xfrm>
              <a:off x="7093013" y="418939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1A42B64F-EE57-C98D-28EE-A648DD50FCE1}"/>
                </a:ext>
              </a:extLst>
            </p:cNvPr>
            <p:cNvSpPr/>
            <p:nvPr/>
          </p:nvSpPr>
          <p:spPr>
            <a:xfrm>
              <a:off x="6263562" y="4518906"/>
              <a:ext cx="959597" cy="223521"/>
            </a:xfrm>
            <a:prstGeom prst="roundRect">
              <a:avLst>
                <a:gd name="adj" fmla="val 22762"/>
              </a:avLst>
            </a:prstGeom>
            <a:solidFill>
              <a:srgbClr val="716DB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69FFA6F0-F1CC-64F1-42BC-029211728526}"/>
                </a:ext>
              </a:extLst>
            </p:cNvPr>
            <p:cNvCxnSpPr>
              <a:cxnSpLocks/>
              <a:stCxn id="108" idx="6"/>
              <a:endCxn id="109" idx="2"/>
            </p:cNvCxnSpPr>
            <p:nvPr/>
          </p:nvCxnSpPr>
          <p:spPr>
            <a:xfrm>
              <a:off x="6393708" y="3842978"/>
              <a:ext cx="69930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1615039-FAC2-7DEF-01AB-BF4D5F4698D0}"/>
                </a:ext>
              </a:extLst>
            </p:cNvPr>
            <p:cNvCxnSpPr>
              <a:cxnSpLocks/>
              <a:stCxn id="108" idx="4"/>
              <a:endCxn id="110" idx="0"/>
            </p:cNvCxnSpPr>
            <p:nvPr/>
          </p:nvCxnSpPr>
          <p:spPr>
            <a:xfrm>
              <a:off x="6348172" y="3885367"/>
              <a:ext cx="0" cy="304033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60EE95A5-1F4A-9EFF-4F94-B420C828C827}"/>
                </a:ext>
              </a:extLst>
            </p:cNvPr>
            <p:cNvCxnSpPr>
              <a:cxnSpLocks/>
              <a:stCxn id="109" idx="4"/>
              <a:endCxn id="111" idx="0"/>
            </p:cNvCxnSpPr>
            <p:nvPr/>
          </p:nvCxnSpPr>
          <p:spPr>
            <a:xfrm>
              <a:off x="7138549" y="3885367"/>
              <a:ext cx="0" cy="304033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2924CE27-E47C-078B-9FA0-6717F634ED3C}"/>
                </a:ext>
              </a:extLst>
            </p:cNvPr>
            <p:cNvCxnSpPr>
              <a:cxnSpLocks/>
              <a:stCxn id="110" idx="6"/>
              <a:endCxn id="111" idx="2"/>
            </p:cNvCxnSpPr>
            <p:nvPr/>
          </p:nvCxnSpPr>
          <p:spPr>
            <a:xfrm>
              <a:off x="6393708" y="4231788"/>
              <a:ext cx="69930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F8BEF672-C5D7-1477-C323-9382DF783718}"/>
                </a:ext>
              </a:extLst>
            </p:cNvPr>
            <p:cNvCxnSpPr>
              <a:cxnSpLocks/>
              <a:stCxn id="110" idx="4"/>
            </p:cNvCxnSpPr>
            <p:nvPr/>
          </p:nvCxnSpPr>
          <p:spPr>
            <a:xfrm>
              <a:off x="6348172" y="4274177"/>
              <a:ext cx="0" cy="244729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AE557E24-2C19-9BFF-5553-A10713CEED2E}"/>
                </a:ext>
              </a:extLst>
            </p:cNvPr>
            <p:cNvCxnSpPr>
              <a:cxnSpLocks/>
              <a:stCxn id="111" idx="4"/>
            </p:cNvCxnSpPr>
            <p:nvPr/>
          </p:nvCxnSpPr>
          <p:spPr>
            <a:xfrm>
              <a:off x="7138549" y="4274177"/>
              <a:ext cx="0" cy="244729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2F161EB-D04E-07B4-5AB2-6DEAB2ACADE0}"/>
                </a:ext>
              </a:extLst>
            </p:cNvPr>
            <p:cNvSpPr txBox="1"/>
            <p:nvPr/>
          </p:nvSpPr>
          <p:spPr>
            <a:xfrm>
              <a:off x="6360555" y="4532245"/>
              <a:ext cx="765608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분산 원장 </a:t>
              </a:r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Engine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C436891-8B95-4F60-3156-D53F6DE4506E}"/>
                </a:ext>
              </a:extLst>
            </p:cNvPr>
            <p:cNvGrpSpPr/>
            <p:nvPr/>
          </p:nvGrpSpPr>
          <p:grpSpPr>
            <a:xfrm>
              <a:off x="6292333" y="3842969"/>
              <a:ext cx="262459" cy="151418"/>
              <a:chOff x="5958898" y="3563215"/>
              <a:chExt cx="256199" cy="158780"/>
            </a:xfrm>
          </p:grpSpPr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A4253D61-E595-6B97-6FBE-3000034CBEB4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62FB0DE-A036-6FDE-148A-D51ACEA1944A}"/>
                  </a:ext>
                </a:extLst>
              </p:cNvPr>
              <p:cNvSpPr txBox="1"/>
              <p:nvPr/>
            </p:nvSpPr>
            <p:spPr>
              <a:xfrm>
                <a:off x="5958898" y="3563215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B0AA0CD2-9295-491A-EFE3-648137A818D3}"/>
                </a:ext>
              </a:extLst>
            </p:cNvPr>
            <p:cNvGrpSpPr/>
            <p:nvPr/>
          </p:nvGrpSpPr>
          <p:grpSpPr>
            <a:xfrm>
              <a:off x="7091930" y="3842969"/>
              <a:ext cx="262459" cy="151418"/>
              <a:chOff x="5958898" y="3563215"/>
              <a:chExt cx="256199" cy="158780"/>
            </a:xfrm>
          </p:grpSpPr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5D8B6882-BD89-45E8-6B93-994B7E79DD0E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0B09DB3-C986-B28A-24E9-63C25B9B2E8A}"/>
                  </a:ext>
                </a:extLst>
              </p:cNvPr>
              <p:cNvSpPr txBox="1"/>
              <p:nvPr/>
            </p:nvSpPr>
            <p:spPr>
              <a:xfrm>
                <a:off x="5958898" y="3563215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FF0F887F-58D3-78A4-BCBC-4CB0317613CB}"/>
                </a:ext>
              </a:extLst>
            </p:cNvPr>
            <p:cNvGrpSpPr/>
            <p:nvPr/>
          </p:nvGrpSpPr>
          <p:grpSpPr>
            <a:xfrm>
              <a:off x="6292333" y="4233604"/>
              <a:ext cx="262459" cy="151418"/>
              <a:chOff x="5958898" y="3563214"/>
              <a:chExt cx="256199" cy="158780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1D573F36-84E1-B96F-D892-B935DBFD938C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95EF328-FAA8-E6D9-0B83-7119CC04A7DB}"/>
                  </a:ext>
                </a:extLst>
              </p:cNvPr>
              <p:cNvSpPr txBox="1"/>
              <p:nvPr/>
            </p:nvSpPr>
            <p:spPr>
              <a:xfrm>
                <a:off x="5958898" y="3563214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49048CC0-F123-B5B5-D694-B7667121E94D}"/>
                </a:ext>
              </a:extLst>
            </p:cNvPr>
            <p:cNvGrpSpPr/>
            <p:nvPr/>
          </p:nvGrpSpPr>
          <p:grpSpPr>
            <a:xfrm>
              <a:off x="7091930" y="4233604"/>
              <a:ext cx="262459" cy="151418"/>
              <a:chOff x="5958898" y="3563214"/>
              <a:chExt cx="256199" cy="158780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691005B-313F-0916-101C-CFCE839AEFFD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4339631-A4AC-E4C8-1890-B44883DB3CE7}"/>
                  </a:ext>
                </a:extLst>
              </p:cNvPr>
              <p:cNvSpPr txBox="1"/>
              <p:nvPr/>
            </p:nvSpPr>
            <p:spPr>
              <a:xfrm>
                <a:off x="5958898" y="3563214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BD6C119-759D-CFCA-A286-2E421E4B4745}"/>
                </a:ext>
              </a:extLst>
            </p:cNvPr>
            <p:cNvCxnSpPr/>
            <p:nvPr/>
          </p:nvCxnSpPr>
          <p:spPr>
            <a:xfrm flipV="1">
              <a:off x="6378025" y="3767963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ECE1C0BE-827C-5B54-5BD1-50769E0456D1}"/>
                </a:ext>
              </a:extLst>
            </p:cNvPr>
            <p:cNvCxnSpPr/>
            <p:nvPr/>
          </p:nvCxnSpPr>
          <p:spPr>
            <a:xfrm flipV="1">
              <a:off x="7161604" y="3767963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04847367-7333-3B8C-7D78-05AD969B2DCF}"/>
                </a:ext>
              </a:extLst>
            </p:cNvPr>
            <p:cNvCxnSpPr/>
            <p:nvPr/>
          </p:nvCxnSpPr>
          <p:spPr>
            <a:xfrm flipV="1">
              <a:off x="6378025" y="4157221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D1E4BF4-6334-28CC-D30A-F0F83158B5DD}"/>
                </a:ext>
              </a:extLst>
            </p:cNvPr>
            <p:cNvCxnSpPr/>
            <p:nvPr/>
          </p:nvCxnSpPr>
          <p:spPr>
            <a:xfrm flipV="1">
              <a:off x="7161604" y="4157221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01F7643-E3D6-E329-2DE4-5163EFAE2BA1}"/>
                </a:ext>
              </a:extLst>
            </p:cNvPr>
            <p:cNvSpPr txBox="1"/>
            <p:nvPr/>
          </p:nvSpPr>
          <p:spPr>
            <a:xfrm>
              <a:off x="6348172" y="3628942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Org1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EB439C3-E16F-9EF3-364A-CCA966115545}"/>
                </a:ext>
              </a:extLst>
            </p:cNvPr>
            <p:cNvSpPr txBox="1"/>
            <p:nvPr/>
          </p:nvSpPr>
          <p:spPr>
            <a:xfrm>
              <a:off x="7120403" y="3628942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Org2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88650D6-1EED-7582-42B7-C466249AE60A}"/>
                </a:ext>
              </a:extLst>
            </p:cNvPr>
            <p:cNvSpPr txBox="1"/>
            <p:nvPr/>
          </p:nvSpPr>
          <p:spPr>
            <a:xfrm>
              <a:off x="6348172" y="4009311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Org3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35BE6EE-44A4-71F3-6B03-EFE0036BB3EE}"/>
                </a:ext>
              </a:extLst>
            </p:cNvPr>
            <p:cNvSpPr txBox="1"/>
            <p:nvPr/>
          </p:nvSpPr>
          <p:spPr>
            <a:xfrm>
              <a:off x="7120403" y="4009311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Org4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67" name="그래픽 166">
            <a:extLst>
              <a:ext uri="{FF2B5EF4-FFF2-40B4-BE49-F238E27FC236}">
                <a16:creationId xmlns:a16="http://schemas.microsoft.com/office/drawing/2014/main" id="{AE600BC9-A63B-EDAF-6FB4-EB4050CE9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9" y="523030"/>
            <a:ext cx="600153" cy="35463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9E9DC228-9B2F-00D8-6F57-6F06BC9CE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0760" y="1785769"/>
            <a:ext cx="6642731" cy="1596810"/>
          </a:xfrm>
          <a:prstGeom prst="rect">
            <a:avLst/>
          </a:prstGeom>
        </p:spPr>
      </p:pic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2A16938C-9298-57F3-7766-B3AC698AE128}"/>
              </a:ext>
            </a:extLst>
          </p:cNvPr>
          <p:cNvSpPr/>
          <p:nvPr/>
        </p:nvSpPr>
        <p:spPr>
          <a:xfrm rot="16200000">
            <a:off x="749286" y="1916232"/>
            <a:ext cx="1596810" cy="1335884"/>
          </a:xfrm>
          <a:prstGeom prst="round1Rect">
            <a:avLst/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사각형: 둥근 한쪽 모서리 155">
            <a:extLst>
              <a:ext uri="{FF2B5EF4-FFF2-40B4-BE49-F238E27FC236}">
                <a16:creationId xmlns:a16="http://schemas.microsoft.com/office/drawing/2014/main" id="{3A14BFC6-0820-C6F9-FBC0-4E6A3B3B9972}"/>
              </a:ext>
            </a:extLst>
          </p:cNvPr>
          <p:cNvSpPr/>
          <p:nvPr/>
        </p:nvSpPr>
        <p:spPr>
          <a:xfrm rot="16200000">
            <a:off x="580066" y="3743085"/>
            <a:ext cx="1935249" cy="1335884"/>
          </a:xfrm>
          <a:prstGeom prst="round1Rect">
            <a:avLst>
              <a:gd name="adj" fmla="val 0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사각형: 둥근 한쪽 모서리 157">
            <a:extLst>
              <a:ext uri="{FF2B5EF4-FFF2-40B4-BE49-F238E27FC236}">
                <a16:creationId xmlns:a16="http://schemas.microsoft.com/office/drawing/2014/main" id="{34AF858C-E095-4110-1948-83D8D5742B01}"/>
              </a:ext>
            </a:extLst>
          </p:cNvPr>
          <p:cNvSpPr/>
          <p:nvPr/>
        </p:nvSpPr>
        <p:spPr>
          <a:xfrm rot="16200000" flipH="1">
            <a:off x="1376018" y="4940733"/>
            <a:ext cx="343347" cy="1335884"/>
          </a:xfrm>
          <a:prstGeom prst="round1Rect">
            <a:avLst>
              <a:gd name="adj" fmla="val 41080"/>
            </a:avLst>
          </a:prstGeom>
          <a:solidFill>
            <a:srgbClr val="F37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E6D21A6-83A2-FAC9-C186-6E67AF9FDD93}"/>
              </a:ext>
            </a:extLst>
          </p:cNvPr>
          <p:cNvSpPr txBox="1"/>
          <p:nvPr/>
        </p:nvSpPr>
        <p:spPr>
          <a:xfrm>
            <a:off x="879748" y="2439054"/>
            <a:ext cx="13104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SaaS</a:t>
            </a:r>
            <a:endParaRPr lang="ko-KR" altLang="en-US" sz="9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DF988D6-CEC4-63CE-A7EC-988ED34EE7C8}"/>
              </a:ext>
            </a:extLst>
          </p:cNvPr>
          <p:cNvSpPr txBox="1"/>
          <p:nvPr/>
        </p:nvSpPr>
        <p:spPr>
          <a:xfrm>
            <a:off x="879748" y="4267969"/>
            <a:ext cx="13104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PaaS</a:t>
            </a:r>
            <a:endParaRPr lang="ko-KR" altLang="en-US" sz="9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F94206E-00F9-BB9A-FE38-A081FDF986FD}"/>
              </a:ext>
            </a:extLst>
          </p:cNvPr>
          <p:cNvSpPr txBox="1"/>
          <p:nvPr/>
        </p:nvSpPr>
        <p:spPr>
          <a:xfrm>
            <a:off x="879748" y="5501701"/>
            <a:ext cx="13104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IaaS</a:t>
            </a:r>
            <a:endParaRPr lang="ko-KR" altLang="en-US" sz="9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801F14C-5FF8-4E12-3DEC-97D20C729D98}"/>
              </a:ext>
            </a:extLst>
          </p:cNvPr>
          <p:cNvSpPr txBox="1"/>
          <p:nvPr/>
        </p:nvSpPr>
        <p:spPr>
          <a:xfrm>
            <a:off x="2270713" y="1828158"/>
            <a:ext cx="104419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Source Layer</a:t>
            </a:r>
            <a:endParaRPr lang="ko-KR" altLang="en-US" sz="8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DDD64E-7394-1F29-A73A-10020FCF3FB8}"/>
              </a:ext>
            </a:extLst>
          </p:cNvPr>
          <p:cNvSpPr txBox="1"/>
          <p:nvPr/>
        </p:nvSpPr>
        <p:spPr>
          <a:xfrm>
            <a:off x="3640157" y="1828158"/>
            <a:ext cx="27990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</a:t>
            </a:r>
            <a:r>
              <a:rPr lang="en-US" altLang="ko-KR" sz="800" spc="-3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Prdcess</a:t>
            </a:r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/ Data Storage Layer</a:t>
            </a:r>
            <a:endParaRPr lang="ko-KR" altLang="en-US" sz="8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2D37B6-E322-75AA-27A4-F49F14017FFA}"/>
              </a:ext>
            </a:extLst>
          </p:cNvPr>
          <p:cNvSpPr txBox="1"/>
          <p:nvPr/>
        </p:nvSpPr>
        <p:spPr>
          <a:xfrm>
            <a:off x="6693109" y="1828158"/>
            <a:ext cx="108074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Business Server Layer</a:t>
            </a:r>
            <a:endParaRPr lang="ko-KR" altLang="en-US" sz="8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9E664C-811C-096F-702E-31AD6E2A838E}"/>
              </a:ext>
            </a:extLst>
          </p:cNvPr>
          <p:cNvSpPr txBox="1"/>
          <p:nvPr/>
        </p:nvSpPr>
        <p:spPr>
          <a:xfrm>
            <a:off x="7912860" y="1828158"/>
            <a:ext cx="79861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Access Layer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97B04F0-CD42-A0ED-A6C0-07C33A3C28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1823" y="2320712"/>
            <a:ext cx="561975" cy="2952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3097AFA-7EF4-C5EB-3039-7CA5301929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1823" y="2984269"/>
            <a:ext cx="552450" cy="142875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B5184714-54E3-1789-4ED7-BEDBA2B2005C}"/>
              </a:ext>
            </a:extLst>
          </p:cNvPr>
          <p:cNvSpPr txBox="1"/>
          <p:nvPr/>
        </p:nvSpPr>
        <p:spPr>
          <a:xfrm>
            <a:off x="2270713" y="2623681"/>
            <a:ext cx="104419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DBMS (OLAP)</a:t>
            </a:r>
            <a:endParaRPr lang="ko-KR" altLang="en-US" sz="7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72387153-07B6-E9D6-B6A2-E859B560296E}"/>
              </a:ext>
            </a:extLst>
          </p:cNvPr>
          <p:cNvSpPr/>
          <p:nvPr/>
        </p:nvSpPr>
        <p:spPr>
          <a:xfrm>
            <a:off x="4240806" y="2171830"/>
            <a:ext cx="1687821" cy="215445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Enterprise Data Warehouse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6D41311A-B11F-A6E7-48CE-7016DF81C0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1750" y="2490175"/>
            <a:ext cx="2329879" cy="783409"/>
          </a:xfrm>
          <a:prstGeom prst="rect">
            <a:avLst/>
          </a:prstGeom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FE4A7918-108D-8F93-01BB-EEBD9A7165B4}"/>
              </a:ext>
            </a:extLst>
          </p:cNvPr>
          <p:cNvSpPr/>
          <p:nvPr/>
        </p:nvSpPr>
        <p:spPr>
          <a:xfrm>
            <a:off x="6915150" y="2281277"/>
            <a:ext cx="632367" cy="417796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WAS</a:t>
            </a:r>
            <a:endParaRPr lang="ko-KR" altLang="en-US" sz="8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A8CDEA79-5215-9F26-9B19-8B086FB0F3D4}"/>
              </a:ext>
            </a:extLst>
          </p:cNvPr>
          <p:cNvSpPr/>
          <p:nvPr/>
        </p:nvSpPr>
        <p:spPr>
          <a:xfrm>
            <a:off x="6915150" y="2775559"/>
            <a:ext cx="632367" cy="417796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</a:t>
            </a:r>
            <a:endParaRPr lang="ko-KR" altLang="en-US" sz="8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16A97A29-18C3-8CAC-3B31-705EC6750C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8349" y="2181355"/>
            <a:ext cx="964228" cy="1195241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25CE719-B4CB-A180-C3F7-3B9F37B395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76705" y="2506943"/>
            <a:ext cx="161925" cy="276225"/>
          </a:xfrm>
          <a:prstGeom prst="rect">
            <a:avLst/>
          </a:prstGeom>
        </p:spPr>
      </p:pic>
      <p:pic>
        <p:nvPicPr>
          <p:cNvPr id="176" name="그래픽 175">
            <a:extLst>
              <a:ext uri="{FF2B5EF4-FFF2-40B4-BE49-F238E27FC236}">
                <a16:creationId xmlns:a16="http://schemas.microsoft.com/office/drawing/2014/main" id="{88C42876-37EA-5403-76F3-029406A8DC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111" y="2506943"/>
            <a:ext cx="1619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6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제공모듈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7897959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회의 </a:t>
            </a:r>
            <a:r>
              <a:rPr lang="ko-KR" altLang="en-US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발화자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대화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녹취록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 다양한 음성을 인식 기술 적용을 통하여 속기사 없이 음성을 문자로 변환 해주는 회의록 작성 솔루션 입니다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자막 서비스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비대면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콜센터 대응 서비스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로봇 서비스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비서 서비스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번역 서비스 등 다양한 분야 적용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71700" y="497082"/>
            <a:ext cx="2990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회의록 구축 솔루션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167" name="그래픽 166">
            <a:extLst>
              <a:ext uri="{FF2B5EF4-FFF2-40B4-BE49-F238E27FC236}">
                <a16:creationId xmlns:a16="http://schemas.microsoft.com/office/drawing/2014/main" id="{AE600BC9-A63B-EDAF-6FB4-EB4050CE9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9" y="523030"/>
            <a:ext cx="600153" cy="354636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05F41460-4E76-4C71-E510-69113C335000}"/>
              </a:ext>
            </a:extLst>
          </p:cNvPr>
          <p:cNvGrpSpPr/>
          <p:nvPr/>
        </p:nvGrpSpPr>
        <p:grpSpPr>
          <a:xfrm>
            <a:off x="2270714" y="3415317"/>
            <a:ext cx="6640360" cy="2365029"/>
            <a:chOff x="2253466" y="2894669"/>
            <a:chExt cx="5395723" cy="2410756"/>
          </a:xfrm>
        </p:grpSpPr>
        <p:sp>
          <p:nvSpPr>
            <p:cNvPr id="145" name="사각형: 둥근 위쪽 모서리 144">
              <a:extLst>
                <a:ext uri="{FF2B5EF4-FFF2-40B4-BE49-F238E27FC236}">
                  <a16:creationId xmlns:a16="http://schemas.microsoft.com/office/drawing/2014/main" id="{BD08B3A1-14B4-DB1A-86F4-68F67EB538A7}"/>
                </a:ext>
              </a:extLst>
            </p:cNvPr>
            <p:cNvSpPr/>
            <p:nvPr/>
          </p:nvSpPr>
          <p:spPr>
            <a:xfrm>
              <a:off x="2256812" y="2923298"/>
              <a:ext cx="5392377" cy="312074"/>
            </a:xfrm>
            <a:prstGeom prst="round2SameRect">
              <a:avLst>
                <a:gd name="adj1" fmla="val 39633"/>
                <a:gd name="adj2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BE10EA0-BC53-F29C-BABA-C0566C199D3A}"/>
                </a:ext>
              </a:extLst>
            </p:cNvPr>
            <p:cNvSpPr txBox="1"/>
            <p:nvPr/>
          </p:nvSpPr>
          <p:spPr>
            <a:xfrm>
              <a:off x="4275724" y="2894669"/>
              <a:ext cx="13545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Data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3FC16487-C544-978B-3D84-4B298E225BCE}"/>
                </a:ext>
              </a:extLst>
            </p:cNvPr>
            <p:cNvSpPr/>
            <p:nvPr/>
          </p:nvSpPr>
          <p:spPr>
            <a:xfrm>
              <a:off x="2256810" y="3282736"/>
              <a:ext cx="1754746" cy="237913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D62FBAE-5704-BB54-0156-6B048D44729C}"/>
                </a:ext>
              </a:extLst>
            </p:cNvPr>
            <p:cNvSpPr/>
            <p:nvPr/>
          </p:nvSpPr>
          <p:spPr>
            <a:xfrm>
              <a:off x="4075625" y="3282736"/>
              <a:ext cx="1754746" cy="237913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58FA815-7E19-ADC0-D583-F7926D262333}"/>
                </a:ext>
              </a:extLst>
            </p:cNvPr>
            <p:cNvSpPr/>
            <p:nvPr/>
          </p:nvSpPr>
          <p:spPr>
            <a:xfrm>
              <a:off x="5894441" y="3282736"/>
              <a:ext cx="1754746" cy="237913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D892E360-406D-C710-C432-45BBA2734D74}"/>
                </a:ext>
              </a:extLst>
            </p:cNvPr>
            <p:cNvSpPr/>
            <p:nvPr/>
          </p:nvSpPr>
          <p:spPr>
            <a:xfrm>
              <a:off x="2256810" y="3574060"/>
              <a:ext cx="1754746" cy="1321905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6A49DE5-2184-50E2-6135-3D806B863BD6}"/>
                </a:ext>
              </a:extLst>
            </p:cNvPr>
            <p:cNvSpPr/>
            <p:nvPr/>
          </p:nvSpPr>
          <p:spPr>
            <a:xfrm>
              <a:off x="4075625" y="3574060"/>
              <a:ext cx="1754746" cy="1321905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861ADC6-CC16-4C35-2678-4A7E84E4B6AF}"/>
                </a:ext>
              </a:extLst>
            </p:cNvPr>
            <p:cNvSpPr/>
            <p:nvPr/>
          </p:nvSpPr>
          <p:spPr>
            <a:xfrm>
              <a:off x="5894441" y="3574060"/>
              <a:ext cx="1754746" cy="1321905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D006DF4-069E-CF55-3E94-7925734A55BC}"/>
                </a:ext>
              </a:extLst>
            </p:cNvPr>
            <p:cNvSpPr txBox="1"/>
            <p:nvPr/>
          </p:nvSpPr>
          <p:spPr>
            <a:xfrm>
              <a:off x="2521422" y="3220335"/>
              <a:ext cx="121954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Big Data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1B3B4F5-9F3C-39A5-537A-689C5749FE80}"/>
                </a:ext>
              </a:extLst>
            </p:cNvPr>
            <p:cNvSpPr txBox="1"/>
            <p:nvPr/>
          </p:nvSpPr>
          <p:spPr>
            <a:xfrm>
              <a:off x="4491829" y="3220335"/>
              <a:ext cx="91734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AI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4393F00-DEA4-69E6-ABF6-A49724F53C16}"/>
                </a:ext>
              </a:extLst>
            </p:cNvPr>
            <p:cNvSpPr txBox="1"/>
            <p:nvPr/>
          </p:nvSpPr>
          <p:spPr>
            <a:xfrm>
              <a:off x="6160736" y="3220335"/>
              <a:ext cx="132553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Blockchain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7" name="사각형: 둥근 한쪽 모서리 156">
              <a:extLst>
                <a:ext uri="{FF2B5EF4-FFF2-40B4-BE49-F238E27FC236}">
                  <a16:creationId xmlns:a16="http://schemas.microsoft.com/office/drawing/2014/main" id="{3FDE9202-0F57-62BE-55AF-EF39E7CE5E03}"/>
                </a:ext>
              </a:extLst>
            </p:cNvPr>
            <p:cNvSpPr/>
            <p:nvPr/>
          </p:nvSpPr>
          <p:spPr>
            <a:xfrm flipV="1">
              <a:off x="2253466" y="4955439"/>
              <a:ext cx="5395721" cy="349986"/>
            </a:xfrm>
            <a:prstGeom prst="round1Rect">
              <a:avLst>
                <a:gd name="adj" fmla="val 39190"/>
              </a:avLst>
            </a:prstGeom>
            <a:solidFill>
              <a:srgbClr val="F37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D9D1645-8251-D18E-EA7E-8A4F431BD3A6}"/>
                </a:ext>
              </a:extLst>
            </p:cNvPr>
            <p:cNvSpPr txBox="1"/>
            <p:nvPr/>
          </p:nvSpPr>
          <p:spPr>
            <a:xfrm>
              <a:off x="3826274" y="5015017"/>
              <a:ext cx="210629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Private Cloud (VM, Container)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0830D8DC-42E4-A323-8986-11017CA24BBE}"/>
              </a:ext>
            </a:extLst>
          </p:cNvPr>
          <p:cNvGrpSpPr/>
          <p:nvPr/>
        </p:nvGrpSpPr>
        <p:grpSpPr>
          <a:xfrm>
            <a:off x="2450166" y="4224166"/>
            <a:ext cx="1648243" cy="1058215"/>
            <a:chOff x="2299935" y="3735032"/>
            <a:chExt cx="1680111" cy="1078675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162BC785-CD96-274A-C731-B2E714D9DCFD}"/>
                </a:ext>
              </a:extLst>
            </p:cNvPr>
            <p:cNvSpPr/>
            <p:nvPr/>
          </p:nvSpPr>
          <p:spPr>
            <a:xfrm>
              <a:off x="2458132" y="39205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BA947B4C-48AF-1658-3A98-4798A4AB1B26}"/>
                </a:ext>
              </a:extLst>
            </p:cNvPr>
            <p:cNvSpPr/>
            <p:nvPr/>
          </p:nvSpPr>
          <p:spPr>
            <a:xfrm>
              <a:off x="3007667" y="39205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487E52C6-46B6-7AC8-F0B5-A224C42AC626}"/>
                </a:ext>
              </a:extLst>
            </p:cNvPr>
            <p:cNvSpPr/>
            <p:nvPr/>
          </p:nvSpPr>
          <p:spPr>
            <a:xfrm>
              <a:off x="3555096" y="39205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1C3DF13D-A853-E883-1054-CC7D294FA4B1}"/>
                </a:ext>
              </a:extLst>
            </p:cNvPr>
            <p:cNvSpPr/>
            <p:nvPr/>
          </p:nvSpPr>
          <p:spPr>
            <a:xfrm>
              <a:off x="3288385" y="4267831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E805FE12-3719-785B-312A-08F746297C52}"/>
                </a:ext>
              </a:extLst>
            </p:cNvPr>
            <p:cNvSpPr/>
            <p:nvPr/>
          </p:nvSpPr>
          <p:spPr>
            <a:xfrm>
              <a:off x="2727062" y="4267831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2734CFB3-9EF4-93E4-E5D5-F0A3C60D88D2}"/>
                </a:ext>
              </a:extLst>
            </p:cNvPr>
            <p:cNvCxnSpPr>
              <a:cxnSpLocks/>
              <a:stCxn id="162" idx="6"/>
              <a:endCxn id="163" idx="2"/>
            </p:cNvCxnSpPr>
            <p:nvPr/>
          </p:nvCxnSpPr>
          <p:spPr>
            <a:xfrm>
              <a:off x="2549204" y="3962959"/>
              <a:ext cx="458463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1001AAF8-5D0F-140D-9B4F-36ECEA5BD81F}"/>
                </a:ext>
              </a:extLst>
            </p:cNvPr>
            <p:cNvCxnSpPr>
              <a:cxnSpLocks/>
              <a:stCxn id="163" idx="6"/>
              <a:endCxn id="164" idx="2"/>
            </p:cNvCxnSpPr>
            <p:nvPr/>
          </p:nvCxnSpPr>
          <p:spPr>
            <a:xfrm>
              <a:off x="3098739" y="3962959"/>
              <a:ext cx="45635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연결선: 꺾임 180">
              <a:extLst>
                <a:ext uri="{FF2B5EF4-FFF2-40B4-BE49-F238E27FC236}">
                  <a16:creationId xmlns:a16="http://schemas.microsoft.com/office/drawing/2014/main" id="{E1711E05-6606-529A-EF0B-1578BACFD9A1}"/>
                </a:ext>
              </a:extLst>
            </p:cNvPr>
            <p:cNvCxnSpPr>
              <a:cxnSpLocks/>
              <a:stCxn id="164" idx="6"/>
              <a:endCxn id="177" idx="6"/>
            </p:cNvCxnSpPr>
            <p:nvPr/>
          </p:nvCxnSpPr>
          <p:spPr>
            <a:xfrm flipH="1">
              <a:off x="3379457" y="3962959"/>
              <a:ext cx="266712" cy="347260"/>
            </a:xfrm>
            <a:prstGeom prst="bentConnector3">
              <a:avLst>
                <a:gd name="adj1" fmla="val -87805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C0E1A8F-A271-C84A-D0AE-D6764ED7B22F}"/>
                </a:ext>
              </a:extLst>
            </p:cNvPr>
            <p:cNvCxnSpPr>
              <a:cxnSpLocks/>
              <a:stCxn id="177" idx="2"/>
              <a:endCxn id="178" idx="6"/>
            </p:cNvCxnSpPr>
            <p:nvPr/>
          </p:nvCxnSpPr>
          <p:spPr>
            <a:xfrm flipH="1">
              <a:off x="2818134" y="4310220"/>
              <a:ext cx="470251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D891A6A8-50DB-AB82-E484-B1994C7D538C}"/>
                </a:ext>
              </a:extLst>
            </p:cNvPr>
            <p:cNvCxnSpPr>
              <a:cxnSpLocks/>
              <a:stCxn id="162" idx="7"/>
            </p:cNvCxnSpPr>
            <p:nvPr/>
          </p:nvCxnSpPr>
          <p:spPr>
            <a:xfrm flipV="1">
              <a:off x="2535868" y="3883139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BAE02422-7902-31B9-F568-A4777ACD280C}"/>
                </a:ext>
              </a:extLst>
            </p:cNvPr>
            <p:cNvCxnSpPr/>
            <p:nvPr/>
          </p:nvCxnSpPr>
          <p:spPr>
            <a:xfrm flipV="1">
              <a:off x="3080521" y="3883139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E4FAB16-FBEF-E784-3CEE-266CA76A1205}"/>
                </a:ext>
              </a:extLst>
            </p:cNvPr>
            <p:cNvCxnSpPr/>
            <p:nvPr/>
          </p:nvCxnSpPr>
          <p:spPr>
            <a:xfrm flipV="1">
              <a:off x="3624347" y="3883139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E70436A-6B3A-8FDC-9782-994B01A8132B}"/>
                </a:ext>
              </a:extLst>
            </p:cNvPr>
            <p:cNvSpPr txBox="1"/>
            <p:nvPr/>
          </p:nvSpPr>
          <p:spPr>
            <a:xfrm>
              <a:off x="2503669" y="3735032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A3E3A22-C570-C370-4ADB-26C50CF1BABD}"/>
                </a:ext>
              </a:extLst>
            </p:cNvPr>
            <p:cNvSpPr txBox="1"/>
            <p:nvPr/>
          </p:nvSpPr>
          <p:spPr>
            <a:xfrm>
              <a:off x="3041322" y="3735032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저장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68FBA9B-E7C7-E73E-D54F-EA909FA58EDB}"/>
                </a:ext>
              </a:extLst>
            </p:cNvPr>
            <p:cNvSpPr txBox="1"/>
            <p:nvPr/>
          </p:nvSpPr>
          <p:spPr>
            <a:xfrm>
              <a:off x="3581340" y="3735032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처리</a:t>
              </a:r>
            </a:p>
          </p:txBody>
        </p: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B2B9612E-52EF-E9EE-46E3-EF50EDD783C6}"/>
                </a:ext>
              </a:extLst>
            </p:cNvPr>
            <p:cNvCxnSpPr>
              <a:cxnSpLocks/>
              <a:stCxn id="177" idx="5"/>
            </p:cNvCxnSpPr>
            <p:nvPr/>
          </p:nvCxnSpPr>
          <p:spPr>
            <a:xfrm>
              <a:off x="3366120" y="4340193"/>
              <a:ext cx="43403" cy="3647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120F5887-3382-4493-ACAE-A4F1D88D8590}"/>
                </a:ext>
              </a:extLst>
            </p:cNvPr>
            <p:cNvCxnSpPr/>
            <p:nvPr/>
          </p:nvCxnSpPr>
          <p:spPr>
            <a:xfrm>
              <a:off x="2806342" y="4340193"/>
              <a:ext cx="43403" cy="3647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8D17B857-A566-24D9-7BD2-927727B21B8F}"/>
                </a:ext>
              </a:extLst>
            </p:cNvPr>
            <p:cNvSpPr txBox="1"/>
            <p:nvPr/>
          </p:nvSpPr>
          <p:spPr>
            <a:xfrm>
              <a:off x="3335637" y="4332434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85F1D9A0-7B19-7660-3619-5FDC0C630DE7}"/>
                </a:ext>
              </a:extLst>
            </p:cNvPr>
            <p:cNvSpPr txBox="1"/>
            <p:nvPr/>
          </p:nvSpPr>
          <p:spPr>
            <a:xfrm>
              <a:off x="2779193" y="4332434"/>
              <a:ext cx="402205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시각화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E9AEB6D-0B37-056C-5403-A4CB935CBB87}"/>
                </a:ext>
              </a:extLst>
            </p:cNvPr>
            <p:cNvSpPr txBox="1"/>
            <p:nvPr/>
          </p:nvSpPr>
          <p:spPr>
            <a:xfrm>
              <a:off x="2299935" y="4601721"/>
              <a:ext cx="1680111" cy="2119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병렬처리 </a:t>
              </a:r>
              <a:r>
                <a:rPr lang="en-US" altLang="ko-KR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In-Memory / Scale-Out)</a:t>
              </a:r>
              <a:endParaRPr lang="ko-KR" altLang="en-US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A84F8EF8-1A27-73EC-96BC-266E27C9A952}"/>
              </a:ext>
            </a:extLst>
          </p:cNvPr>
          <p:cNvGrpSpPr/>
          <p:nvPr/>
        </p:nvGrpSpPr>
        <p:grpSpPr>
          <a:xfrm>
            <a:off x="4865353" y="4157592"/>
            <a:ext cx="1435259" cy="1057137"/>
            <a:chOff x="4233193" y="3668480"/>
            <a:chExt cx="1463009" cy="1077576"/>
          </a:xfrm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CA927C26-14AC-3AF2-9627-3395A3E08EC7}"/>
                </a:ext>
              </a:extLst>
            </p:cNvPr>
            <p:cNvSpPr/>
            <p:nvPr/>
          </p:nvSpPr>
          <p:spPr>
            <a:xfrm>
              <a:off x="4233193" y="39699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0A4AD89B-D239-540D-1454-09B080ACDD5C}"/>
                </a:ext>
              </a:extLst>
            </p:cNvPr>
            <p:cNvSpPr/>
            <p:nvPr/>
          </p:nvSpPr>
          <p:spPr>
            <a:xfrm>
              <a:off x="4879410" y="3836278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DF4A4529-AC48-0DC7-D7D8-7B91C14CB4B8}"/>
                </a:ext>
              </a:extLst>
            </p:cNvPr>
            <p:cNvSpPr/>
            <p:nvPr/>
          </p:nvSpPr>
          <p:spPr>
            <a:xfrm>
              <a:off x="4879410" y="4132324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199" name="연결선: 꺾임 198">
              <a:extLst>
                <a:ext uri="{FF2B5EF4-FFF2-40B4-BE49-F238E27FC236}">
                  <a16:creationId xmlns:a16="http://schemas.microsoft.com/office/drawing/2014/main" id="{2B2CE031-5AF2-5597-934F-B3351D4EFEFA}"/>
                </a:ext>
              </a:extLst>
            </p:cNvPr>
            <p:cNvCxnSpPr>
              <a:cxnSpLocks/>
              <a:stCxn id="197" idx="2"/>
              <a:endCxn id="198" idx="2"/>
            </p:cNvCxnSpPr>
            <p:nvPr/>
          </p:nvCxnSpPr>
          <p:spPr>
            <a:xfrm rot="10800000" flipV="1">
              <a:off x="4879410" y="3878667"/>
              <a:ext cx="13010" cy="296046"/>
            </a:xfrm>
            <a:prstGeom prst="bentConnector3">
              <a:avLst>
                <a:gd name="adj1" fmla="val 1106244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4D66C0CB-D54D-63F3-D6F7-1D6C2BCE1F70}"/>
                </a:ext>
              </a:extLst>
            </p:cNvPr>
            <p:cNvCxnSpPr>
              <a:cxnSpLocks/>
              <a:stCxn id="196" idx="6"/>
            </p:cNvCxnSpPr>
            <p:nvPr/>
          </p:nvCxnSpPr>
          <p:spPr>
            <a:xfrm>
              <a:off x="4324265" y="4012359"/>
              <a:ext cx="43018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8F71C6E2-13F1-0FCB-2CF6-E356E94B2B8A}"/>
                </a:ext>
              </a:extLst>
            </p:cNvPr>
            <p:cNvCxnSpPr>
              <a:cxnSpLocks/>
              <a:stCxn id="197" idx="6"/>
              <a:endCxn id="198" idx="6"/>
            </p:cNvCxnSpPr>
            <p:nvPr/>
          </p:nvCxnSpPr>
          <p:spPr>
            <a:xfrm>
              <a:off x="4970482" y="3878667"/>
              <a:ext cx="13010" cy="296046"/>
            </a:xfrm>
            <a:prstGeom prst="bentConnector3">
              <a:avLst>
                <a:gd name="adj1" fmla="val 4912504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CDF4508C-3A10-771B-11A7-A9E482CAB650}"/>
                </a:ext>
              </a:extLst>
            </p:cNvPr>
            <p:cNvSpPr/>
            <p:nvPr/>
          </p:nvSpPr>
          <p:spPr>
            <a:xfrm>
              <a:off x="5080872" y="4392426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67008356-2DD5-623B-B1E6-2A0B4BF2A0C7}"/>
                </a:ext>
              </a:extLst>
            </p:cNvPr>
            <p:cNvSpPr/>
            <p:nvPr/>
          </p:nvSpPr>
          <p:spPr>
            <a:xfrm>
              <a:off x="4456798" y="4392426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D5C4572-E6F4-D08A-C24E-D014C2F67AD2}"/>
                </a:ext>
              </a:extLst>
            </p:cNvPr>
            <p:cNvCxnSpPr>
              <a:cxnSpLocks/>
              <a:stCxn id="202" idx="2"/>
              <a:endCxn id="203" idx="6"/>
            </p:cNvCxnSpPr>
            <p:nvPr/>
          </p:nvCxnSpPr>
          <p:spPr>
            <a:xfrm flipH="1">
              <a:off x="4547870" y="4434815"/>
              <a:ext cx="533002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1B49BAC3-AC1D-6D7B-FF70-E090108410A3}"/>
                </a:ext>
              </a:extLst>
            </p:cNvPr>
            <p:cNvCxnSpPr/>
            <p:nvPr/>
          </p:nvCxnSpPr>
          <p:spPr>
            <a:xfrm flipV="1">
              <a:off x="4312657" y="3940517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72D5F12-77EF-23B2-4168-5E24153BCAC6}"/>
                </a:ext>
              </a:extLst>
            </p:cNvPr>
            <p:cNvSpPr txBox="1"/>
            <p:nvPr/>
          </p:nvSpPr>
          <p:spPr>
            <a:xfrm>
              <a:off x="4266987" y="3791876"/>
              <a:ext cx="5315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Raw Data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038126BB-BACB-B920-EC9B-323BA919F247}"/>
                </a:ext>
              </a:extLst>
            </p:cNvPr>
            <p:cNvCxnSpPr/>
            <p:nvPr/>
          </p:nvCxnSpPr>
          <p:spPr>
            <a:xfrm flipV="1">
              <a:off x="4955165" y="3807923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0C7E92E1-B843-9874-1A40-50B6673C4526}"/>
                </a:ext>
              </a:extLst>
            </p:cNvPr>
            <p:cNvSpPr txBox="1"/>
            <p:nvPr/>
          </p:nvSpPr>
          <p:spPr>
            <a:xfrm>
              <a:off x="4914779" y="3668480"/>
              <a:ext cx="51419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Modeling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EF76EBB3-911E-6A41-D28F-DE9C50C622AC}"/>
                </a:ext>
              </a:extLst>
            </p:cNvPr>
            <p:cNvCxnSpPr/>
            <p:nvPr/>
          </p:nvCxnSpPr>
          <p:spPr>
            <a:xfrm flipV="1">
              <a:off x="4957114" y="4100716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4B6A6900-C261-4124-23E3-FB4DA8023DBB}"/>
                </a:ext>
              </a:extLst>
            </p:cNvPr>
            <p:cNvSpPr txBox="1"/>
            <p:nvPr/>
          </p:nvSpPr>
          <p:spPr>
            <a:xfrm>
              <a:off x="4911444" y="3955070"/>
              <a:ext cx="728068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 Tracking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11" name="연결선: 꺾임 210">
              <a:extLst>
                <a:ext uri="{FF2B5EF4-FFF2-40B4-BE49-F238E27FC236}">
                  <a16:creationId xmlns:a16="http://schemas.microsoft.com/office/drawing/2014/main" id="{CA8EAB93-45F0-CDC5-F062-F879867BC4FE}"/>
                </a:ext>
              </a:extLst>
            </p:cNvPr>
            <p:cNvCxnSpPr>
              <a:cxnSpLocks/>
              <a:stCxn id="202" idx="6"/>
            </p:cNvCxnSpPr>
            <p:nvPr/>
          </p:nvCxnSpPr>
          <p:spPr>
            <a:xfrm flipV="1">
              <a:off x="5171943" y="4026691"/>
              <a:ext cx="519184" cy="408125"/>
            </a:xfrm>
            <a:prstGeom prst="bentConnector3">
              <a:avLst>
                <a:gd name="adj1" fmla="val 101215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ADC808C1-925F-F804-4869-8CEDB1AB4BA2}"/>
                </a:ext>
              </a:extLst>
            </p:cNvPr>
            <p:cNvCxnSpPr/>
            <p:nvPr/>
          </p:nvCxnSpPr>
          <p:spPr>
            <a:xfrm flipH="1">
              <a:off x="5609776" y="4026691"/>
              <a:ext cx="86426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89CD4A64-3DEF-1CFA-4200-2CA246370084}"/>
                </a:ext>
              </a:extLst>
            </p:cNvPr>
            <p:cNvCxnSpPr>
              <a:cxnSpLocks/>
              <a:stCxn id="202" idx="5"/>
            </p:cNvCxnSpPr>
            <p:nvPr/>
          </p:nvCxnSpPr>
          <p:spPr>
            <a:xfrm>
              <a:off x="5158607" y="4464789"/>
              <a:ext cx="40997" cy="38163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95F05A5E-5F71-225F-3009-85E1B2296133}"/>
                </a:ext>
              </a:extLst>
            </p:cNvPr>
            <p:cNvCxnSpPr/>
            <p:nvPr/>
          </p:nvCxnSpPr>
          <p:spPr>
            <a:xfrm>
              <a:off x="4534828" y="4464789"/>
              <a:ext cx="40997" cy="38163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BFBFA3-02C6-D00B-D40E-1723CC4EF3EE}"/>
                </a:ext>
              </a:extLst>
            </p:cNvPr>
            <p:cNvSpPr txBox="1"/>
            <p:nvPr/>
          </p:nvSpPr>
          <p:spPr>
            <a:xfrm>
              <a:off x="5121602" y="4443220"/>
              <a:ext cx="476336" cy="3028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</a:t>
              </a:r>
            </a:p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Registry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5B7BF85-06F0-27CD-12CA-B5A4C2A9CE75}"/>
                </a:ext>
              </a:extLst>
            </p:cNvPr>
            <p:cNvSpPr txBox="1"/>
            <p:nvPr/>
          </p:nvSpPr>
          <p:spPr>
            <a:xfrm>
              <a:off x="4497144" y="4443220"/>
              <a:ext cx="445422" cy="3028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</a:t>
              </a:r>
            </a:p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Service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6C9FB13-829A-9CC3-D56F-27CE308807F1}"/>
              </a:ext>
            </a:extLst>
          </p:cNvPr>
          <p:cNvGrpSpPr/>
          <p:nvPr/>
        </p:nvGrpSpPr>
        <p:grpSpPr>
          <a:xfrm>
            <a:off x="7345877" y="4118736"/>
            <a:ext cx="1195861" cy="1092365"/>
            <a:chOff x="6263562" y="3628942"/>
            <a:chExt cx="1218982" cy="1113485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EC32826F-779B-3E4F-5963-087A518E80F9}"/>
                </a:ext>
              </a:extLst>
            </p:cNvPr>
            <p:cNvSpPr/>
            <p:nvPr/>
          </p:nvSpPr>
          <p:spPr>
            <a:xfrm>
              <a:off x="6302636" y="380058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11FAB35D-D9FA-BA42-45C1-6A3769040770}"/>
                </a:ext>
              </a:extLst>
            </p:cNvPr>
            <p:cNvSpPr/>
            <p:nvPr/>
          </p:nvSpPr>
          <p:spPr>
            <a:xfrm>
              <a:off x="7093013" y="380058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303EA668-2195-7828-5855-979D157617DA}"/>
                </a:ext>
              </a:extLst>
            </p:cNvPr>
            <p:cNvSpPr/>
            <p:nvPr/>
          </p:nvSpPr>
          <p:spPr>
            <a:xfrm>
              <a:off x="6302636" y="418939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778DED5C-3693-BF8D-0BCA-A9A793150926}"/>
                </a:ext>
              </a:extLst>
            </p:cNvPr>
            <p:cNvSpPr/>
            <p:nvPr/>
          </p:nvSpPr>
          <p:spPr>
            <a:xfrm>
              <a:off x="7093013" y="418939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22" name="사각형: 둥근 모서리 221">
              <a:extLst>
                <a:ext uri="{FF2B5EF4-FFF2-40B4-BE49-F238E27FC236}">
                  <a16:creationId xmlns:a16="http://schemas.microsoft.com/office/drawing/2014/main" id="{F672AED1-ED2E-03C6-96C0-FA5C64373DCE}"/>
                </a:ext>
              </a:extLst>
            </p:cNvPr>
            <p:cNvSpPr/>
            <p:nvPr/>
          </p:nvSpPr>
          <p:spPr>
            <a:xfrm>
              <a:off x="6263562" y="4518906"/>
              <a:ext cx="959597" cy="223521"/>
            </a:xfrm>
            <a:prstGeom prst="roundRect">
              <a:avLst>
                <a:gd name="adj" fmla="val 22762"/>
              </a:avLst>
            </a:prstGeom>
            <a:solidFill>
              <a:srgbClr val="716DB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B13BF042-5AB0-9FF9-1A68-00A46C30B0A8}"/>
                </a:ext>
              </a:extLst>
            </p:cNvPr>
            <p:cNvCxnSpPr>
              <a:cxnSpLocks/>
              <a:stCxn id="218" idx="6"/>
              <a:endCxn id="219" idx="2"/>
            </p:cNvCxnSpPr>
            <p:nvPr/>
          </p:nvCxnSpPr>
          <p:spPr>
            <a:xfrm>
              <a:off x="6393708" y="3842978"/>
              <a:ext cx="69930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7A3A1395-844C-0837-E840-F83CD7CB4B23}"/>
                </a:ext>
              </a:extLst>
            </p:cNvPr>
            <p:cNvCxnSpPr>
              <a:cxnSpLocks/>
              <a:stCxn id="218" idx="4"/>
              <a:endCxn id="220" idx="0"/>
            </p:cNvCxnSpPr>
            <p:nvPr/>
          </p:nvCxnSpPr>
          <p:spPr>
            <a:xfrm>
              <a:off x="6348172" y="3885367"/>
              <a:ext cx="0" cy="304033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A24B96E-C371-1461-8336-6899DA470FB1}"/>
                </a:ext>
              </a:extLst>
            </p:cNvPr>
            <p:cNvCxnSpPr>
              <a:cxnSpLocks/>
              <a:stCxn id="219" idx="4"/>
              <a:endCxn id="221" idx="0"/>
            </p:cNvCxnSpPr>
            <p:nvPr/>
          </p:nvCxnSpPr>
          <p:spPr>
            <a:xfrm>
              <a:off x="7138549" y="3885367"/>
              <a:ext cx="0" cy="304033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44F422AB-594D-EA28-1843-57F9D2F1105B}"/>
                </a:ext>
              </a:extLst>
            </p:cNvPr>
            <p:cNvCxnSpPr>
              <a:cxnSpLocks/>
              <a:stCxn id="220" idx="6"/>
              <a:endCxn id="221" idx="2"/>
            </p:cNvCxnSpPr>
            <p:nvPr/>
          </p:nvCxnSpPr>
          <p:spPr>
            <a:xfrm>
              <a:off x="6393708" y="4231788"/>
              <a:ext cx="69930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C77568EA-0AD7-476B-CBD2-6A5FC0252C1E}"/>
                </a:ext>
              </a:extLst>
            </p:cNvPr>
            <p:cNvCxnSpPr>
              <a:cxnSpLocks/>
              <a:stCxn id="220" idx="4"/>
            </p:cNvCxnSpPr>
            <p:nvPr/>
          </p:nvCxnSpPr>
          <p:spPr>
            <a:xfrm>
              <a:off x="6348172" y="4274177"/>
              <a:ext cx="0" cy="244729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28DAEF-9846-B38F-B006-4719A5CB3FF9}"/>
                </a:ext>
              </a:extLst>
            </p:cNvPr>
            <p:cNvCxnSpPr>
              <a:cxnSpLocks/>
              <a:stCxn id="221" idx="4"/>
            </p:cNvCxnSpPr>
            <p:nvPr/>
          </p:nvCxnSpPr>
          <p:spPr>
            <a:xfrm>
              <a:off x="7138549" y="4274177"/>
              <a:ext cx="0" cy="244729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1FFAEE28-77C3-D281-4116-946CDC23D705}"/>
                </a:ext>
              </a:extLst>
            </p:cNvPr>
            <p:cNvSpPr txBox="1"/>
            <p:nvPr/>
          </p:nvSpPr>
          <p:spPr>
            <a:xfrm>
              <a:off x="6360555" y="4532245"/>
              <a:ext cx="765608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분산 원장 </a:t>
              </a:r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Engine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4BE2CEC3-6662-1C6E-A7F2-542652D985EF}"/>
                </a:ext>
              </a:extLst>
            </p:cNvPr>
            <p:cNvGrpSpPr/>
            <p:nvPr/>
          </p:nvGrpSpPr>
          <p:grpSpPr>
            <a:xfrm>
              <a:off x="6292333" y="3842969"/>
              <a:ext cx="262459" cy="151418"/>
              <a:chOff x="5958898" y="3563215"/>
              <a:chExt cx="256199" cy="158780"/>
            </a:xfrm>
          </p:grpSpPr>
          <p:sp>
            <p:nvSpPr>
              <p:cNvPr id="248" name="타원 247">
                <a:extLst>
                  <a:ext uri="{FF2B5EF4-FFF2-40B4-BE49-F238E27FC236}">
                    <a16:creationId xmlns:a16="http://schemas.microsoft.com/office/drawing/2014/main" id="{9FEEB366-4455-85C3-845A-67C7BB887552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46C12E15-68C2-D414-34EE-EBDAA1C7881B}"/>
                  </a:ext>
                </a:extLst>
              </p:cNvPr>
              <p:cNvSpPr txBox="1"/>
              <p:nvPr/>
            </p:nvSpPr>
            <p:spPr>
              <a:xfrm>
                <a:off x="5958898" y="3563215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7736FE90-25EE-DCF7-1A89-D42957B2ABB9}"/>
                </a:ext>
              </a:extLst>
            </p:cNvPr>
            <p:cNvGrpSpPr/>
            <p:nvPr/>
          </p:nvGrpSpPr>
          <p:grpSpPr>
            <a:xfrm>
              <a:off x="7091930" y="3842969"/>
              <a:ext cx="262459" cy="151418"/>
              <a:chOff x="5958898" y="3563215"/>
              <a:chExt cx="256199" cy="158780"/>
            </a:xfrm>
          </p:grpSpPr>
          <p:sp>
            <p:nvSpPr>
              <p:cNvPr id="246" name="타원 245">
                <a:extLst>
                  <a:ext uri="{FF2B5EF4-FFF2-40B4-BE49-F238E27FC236}">
                    <a16:creationId xmlns:a16="http://schemas.microsoft.com/office/drawing/2014/main" id="{E4D58D97-E4D8-DE7F-57A7-B990E355380C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C9908E4-DBDA-1009-273A-1E569D48EA54}"/>
                  </a:ext>
                </a:extLst>
              </p:cNvPr>
              <p:cNvSpPr txBox="1"/>
              <p:nvPr/>
            </p:nvSpPr>
            <p:spPr>
              <a:xfrm>
                <a:off x="5958898" y="3563215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7B3317F7-F349-DEA9-0067-344F396F5DD7}"/>
                </a:ext>
              </a:extLst>
            </p:cNvPr>
            <p:cNvGrpSpPr/>
            <p:nvPr/>
          </p:nvGrpSpPr>
          <p:grpSpPr>
            <a:xfrm>
              <a:off x="6292333" y="4233604"/>
              <a:ext cx="262459" cy="151418"/>
              <a:chOff x="5958898" y="3563214"/>
              <a:chExt cx="256199" cy="158780"/>
            </a:xfrm>
          </p:grpSpPr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1ED45415-718C-C0F2-96FE-09F616667F82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89E5FED4-812D-5401-ED8D-26455E41D210}"/>
                  </a:ext>
                </a:extLst>
              </p:cNvPr>
              <p:cNvSpPr txBox="1"/>
              <p:nvPr/>
            </p:nvSpPr>
            <p:spPr>
              <a:xfrm>
                <a:off x="5958898" y="3563214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1775CF65-ED61-B366-A097-77C846628568}"/>
                </a:ext>
              </a:extLst>
            </p:cNvPr>
            <p:cNvGrpSpPr/>
            <p:nvPr/>
          </p:nvGrpSpPr>
          <p:grpSpPr>
            <a:xfrm>
              <a:off x="7091930" y="4233604"/>
              <a:ext cx="262459" cy="151418"/>
              <a:chOff x="5958898" y="3563214"/>
              <a:chExt cx="256199" cy="158780"/>
            </a:xfrm>
          </p:grpSpPr>
          <p:sp>
            <p:nvSpPr>
              <p:cNvPr id="242" name="타원 241">
                <a:extLst>
                  <a:ext uri="{FF2B5EF4-FFF2-40B4-BE49-F238E27FC236}">
                    <a16:creationId xmlns:a16="http://schemas.microsoft.com/office/drawing/2014/main" id="{61CE61ED-FB7A-C1F0-2CC7-2380098E8F0D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1D798CC-4732-8B3F-CAC9-31BBBFD69966}"/>
                  </a:ext>
                </a:extLst>
              </p:cNvPr>
              <p:cNvSpPr txBox="1"/>
              <p:nvPr/>
            </p:nvSpPr>
            <p:spPr>
              <a:xfrm>
                <a:off x="5958898" y="3563214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253DD99D-0DC9-1E05-62E2-5715672D7617}"/>
                </a:ext>
              </a:extLst>
            </p:cNvPr>
            <p:cNvCxnSpPr/>
            <p:nvPr/>
          </p:nvCxnSpPr>
          <p:spPr>
            <a:xfrm flipV="1">
              <a:off x="6378025" y="3767963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86684ED-E563-FEE4-22A9-31170CDC3443}"/>
                </a:ext>
              </a:extLst>
            </p:cNvPr>
            <p:cNvCxnSpPr/>
            <p:nvPr/>
          </p:nvCxnSpPr>
          <p:spPr>
            <a:xfrm flipV="1">
              <a:off x="7161604" y="3767963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D5A0E437-8668-71E8-52B3-D00552867742}"/>
                </a:ext>
              </a:extLst>
            </p:cNvPr>
            <p:cNvCxnSpPr/>
            <p:nvPr/>
          </p:nvCxnSpPr>
          <p:spPr>
            <a:xfrm flipV="1">
              <a:off x="6378025" y="4157221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7FCA8B23-6245-9171-38B7-42646E368B11}"/>
                </a:ext>
              </a:extLst>
            </p:cNvPr>
            <p:cNvCxnSpPr/>
            <p:nvPr/>
          </p:nvCxnSpPr>
          <p:spPr>
            <a:xfrm flipV="1">
              <a:off x="7161604" y="4157221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69497EA-65C8-ADD4-6271-F9C52892528C}"/>
                </a:ext>
              </a:extLst>
            </p:cNvPr>
            <p:cNvSpPr txBox="1"/>
            <p:nvPr/>
          </p:nvSpPr>
          <p:spPr>
            <a:xfrm>
              <a:off x="6348172" y="3628942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Org1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414CA346-214D-1205-A6E8-3DD509A7D36F}"/>
                </a:ext>
              </a:extLst>
            </p:cNvPr>
            <p:cNvSpPr txBox="1"/>
            <p:nvPr/>
          </p:nvSpPr>
          <p:spPr>
            <a:xfrm>
              <a:off x="7120403" y="3628942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Org2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E327B40-F292-BF5A-7FEE-D5F55F502377}"/>
                </a:ext>
              </a:extLst>
            </p:cNvPr>
            <p:cNvSpPr txBox="1"/>
            <p:nvPr/>
          </p:nvSpPr>
          <p:spPr>
            <a:xfrm>
              <a:off x="6348172" y="4009311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Org3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B232348-77A6-BB86-402A-D2D6FE10F998}"/>
                </a:ext>
              </a:extLst>
            </p:cNvPr>
            <p:cNvSpPr txBox="1"/>
            <p:nvPr/>
          </p:nvSpPr>
          <p:spPr>
            <a:xfrm>
              <a:off x="7120403" y="4009311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Org4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50" name="사각형: 둥근 한쪽 모서리 249">
            <a:extLst>
              <a:ext uri="{FF2B5EF4-FFF2-40B4-BE49-F238E27FC236}">
                <a16:creationId xmlns:a16="http://schemas.microsoft.com/office/drawing/2014/main" id="{7DFD7C24-9C87-203F-CF71-E975E3CB429C}"/>
              </a:ext>
            </a:extLst>
          </p:cNvPr>
          <p:cNvSpPr/>
          <p:nvPr/>
        </p:nvSpPr>
        <p:spPr>
          <a:xfrm rot="16200000">
            <a:off x="749286" y="1916232"/>
            <a:ext cx="1596810" cy="1335884"/>
          </a:xfrm>
          <a:prstGeom prst="round1Rect">
            <a:avLst/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사각형: 둥근 한쪽 모서리 250">
            <a:extLst>
              <a:ext uri="{FF2B5EF4-FFF2-40B4-BE49-F238E27FC236}">
                <a16:creationId xmlns:a16="http://schemas.microsoft.com/office/drawing/2014/main" id="{9D79886E-A2C7-A92E-092A-6F2AD6C93557}"/>
              </a:ext>
            </a:extLst>
          </p:cNvPr>
          <p:cNvSpPr/>
          <p:nvPr/>
        </p:nvSpPr>
        <p:spPr>
          <a:xfrm rot="16200000">
            <a:off x="580066" y="3743085"/>
            <a:ext cx="1935249" cy="1335884"/>
          </a:xfrm>
          <a:prstGeom prst="round1Rect">
            <a:avLst>
              <a:gd name="adj" fmla="val 0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사각형: 둥근 한쪽 모서리 251">
            <a:extLst>
              <a:ext uri="{FF2B5EF4-FFF2-40B4-BE49-F238E27FC236}">
                <a16:creationId xmlns:a16="http://schemas.microsoft.com/office/drawing/2014/main" id="{23D984D1-6D35-BE60-0F45-002D09F039B3}"/>
              </a:ext>
            </a:extLst>
          </p:cNvPr>
          <p:cNvSpPr/>
          <p:nvPr/>
        </p:nvSpPr>
        <p:spPr>
          <a:xfrm rot="16200000" flipH="1">
            <a:off x="1376018" y="4940733"/>
            <a:ext cx="343347" cy="1335884"/>
          </a:xfrm>
          <a:prstGeom prst="round1Rect">
            <a:avLst>
              <a:gd name="adj" fmla="val 41080"/>
            </a:avLst>
          </a:prstGeom>
          <a:solidFill>
            <a:srgbClr val="F37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1A0943-FEAA-E96E-9688-8A683939AE76}"/>
              </a:ext>
            </a:extLst>
          </p:cNvPr>
          <p:cNvSpPr txBox="1"/>
          <p:nvPr/>
        </p:nvSpPr>
        <p:spPr>
          <a:xfrm>
            <a:off x="879748" y="2439054"/>
            <a:ext cx="13104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SaaS</a:t>
            </a:r>
            <a:endParaRPr lang="ko-KR" altLang="en-US" sz="9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B047B4E-E35C-67CF-146E-951480D93871}"/>
              </a:ext>
            </a:extLst>
          </p:cNvPr>
          <p:cNvSpPr txBox="1"/>
          <p:nvPr/>
        </p:nvSpPr>
        <p:spPr>
          <a:xfrm>
            <a:off x="879748" y="4267969"/>
            <a:ext cx="13104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PaaS</a:t>
            </a:r>
            <a:endParaRPr lang="ko-KR" altLang="en-US" sz="9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D726DC56-4C2F-17F6-0959-1F528B14C312}"/>
              </a:ext>
            </a:extLst>
          </p:cNvPr>
          <p:cNvSpPr txBox="1"/>
          <p:nvPr/>
        </p:nvSpPr>
        <p:spPr>
          <a:xfrm>
            <a:off x="879748" y="5501701"/>
            <a:ext cx="13104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IaaS</a:t>
            </a:r>
            <a:endParaRPr lang="ko-KR" altLang="en-US" sz="9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07D664AF-244E-AA81-013A-8D19CEF2D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7377" y="1800137"/>
            <a:ext cx="6573228" cy="1580103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3C7E5D76-BA12-74DC-DD7D-276D945AE824}"/>
              </a:ext>
            </a:extLst>
          </p:cNvPr>
          <p:cNvSpPr txBox="1"/>
          <p:nvPr/>
        </p:nvSpPr>
        <p:spPr>
          <a:xfrm>
            <a:off x="2301193" y="1815458"/>
            <a:ext cx="125275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Communication Layer</a:t>
            </a:r>
            <a:endParaRPr lang="ko-KR" altLang="en-US" sz="8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C71DDDAA-912E-6D09-83AF-C11907564950}"/>
              </a:ext>
            </a:extLst>
          </p:cNvPr>
          <p:cNvSpPr txBox="1"/>
          <p:nvPr/>
        </p:nvSpPr>
        <p:spPr>
          <a:xfrm>
            <a:off x="3640038" y="1815458"/>
            <a:ext cx="303266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Service Data </a:t>
            </a:r>
            <a:r>
              <a:rPr lang="en-US" altLang="ko-KR" sz="800" spc="-3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Prdcess</a:t>
            </a:r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/ Data Lake Layer</a:t>
            </a:r>
            <a:endParaRPr lang="ko-KR" altLang="en-US" sz="8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893A132-A131-0842-7705-9BF9BD0CA450}"/>
              </a:ext>
            </a:extLst>
          </p:cNvPr>
          <p:cNvSpPr txBox="1"/>
          <p:nvPr/>
        </p:nvSpPr>
        <p:spPr>
          <a:xfrm>
            <a:off x="6681790" y="1815458"/>
            <a:ext cx="10263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Business Layer(WAS)</a:t>
            </a:r>
            <a:endParaRPr lang="ko-KR" altLang="en-US" sz="8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F0B96C7-2653-A243-3B47-DDE27773E179}"/>
              </a:ext>
            </a:extLst>
          </p:cNvPr>
          <p:cNvSpPr txBox="1"/>
          <p:nvPr/>
        </p:nvSpPr>
        <p:spPr>
          <a:xfrm>
            <a:off x="7705570" y="1815458"/>
            <a:ext cx="115503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Access Layer(WEB)</a:t>
            </a:r>
            <a:endParaRPr lang="ko-KR" altLang="en-US" sz="8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1BCA902-6A8E-7345-1D09-A4C30E4DF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5865" y="2243384"/>
            <a:ext cx="902205" cy="91281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D9C773E-3896-7454-A4BC-2A8094599D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5962" y="2073614"/>
            <a:ext cx="2940128" cy="124185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9755A8F8-6AB5-ED77-1E2C-77F0BCCD47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71793" y="2116121"/>
            <a:ext cx="785449" cy="350268"/>
          </a:xfrm>
          <a:prstGeom prst="rect">
            <a:avLst/>
          </a:prstGeom>
        </p:spPr>
      </p:pic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60DBFFC-AFD0-F2F8-5D7B-4D428FB92F81}"/>
              </a:ext>
            </a:extLst>
          </p:cNvPr>
          <p:cNvSpPr/>
          <p:nvPr/>
        </p:nvSpPr>
        <p:spPr>
          <a:xfrm>
            <a:off x="6798474" y="2128877"/>
            <a:ext cx="785448" cy="267439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자막서비스</a:t>
            </a:r>
          </a:p>
        </p:txBody>
      </p:sp>
      <p:sp>
        <p:nvSpPr>
          <p:cNvPr id="262" name="사각형: 둥근 모서리 261">
            <a:extLst>
              <a:ext uri="{FF2B5EF4-FFF2-40B4-BE49-F238E27FC236}">
                <a16:creationId xmlns:a16="http://schemas.microsoft.com/office/drawing/2014/main" id="{E6612F91-53C7-BEDE-9FAE-E94B0D068648}"/>
              </a:ext>
            </a:extLst>
          </p:cNvPr>
          <p:cNvSpPr/>
          <p:nvPr/>
        </p:nvSpPr>
        <p:spPr>
          <a:xfrm>
            <a:off x="6798474" y="2420280"/>
            <a:ext cx="785448" cy="267439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spc="-2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회의록 서비스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6380DD8A-CE62-4FB3-4A80-63E7F0D0E286}"/>
              </a:ext>
            </a:extLst>
          </p:cNvPr>
          <p:cNvSpPr/>
          <p:nvPr/>
        </p:nvSpPr>
        <p:spPr>
          <a:xfrm>
            <a:off x="6798474" y="2712730"/>
            <a:ext cx="785448" cy="267439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학습데이터 </a:t>
            </a:r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7D2455D4-3E48-B461-B4DD-56FED4A526A3}"/>
              </a:ext>
            </a:extLst>
          </p:cNvPr>
          <p:cNvSpPr/>
          <p:nvPr/>
        </p:nvSpPr>
        <p:spPr>
          <a:xfrm>
            <a:off x="6798474" y="3008923"/>
            <a:ext cx="785448" cy="267439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</a:t>
            </a:r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API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59E2C7EE-ADA1-919C-7E30-D9F01553D7EA}"/>
              </a:ext>
            </a:extLst>
          </p:cNvPr>
          <p:cNvSpPr/>
          <p:nvPr/>
        </p:nvSpPr>
        <p:spPr>
          <a:xfrm>
            <a:off x="7862579" y="2545775"/>
            <a:ext cx="785448" cy="214985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</a:t>
            </a:r>
            <a:r>
              <a:rPr lang="ko-KR" altLang="en-US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포탈</a:t>
            </a:r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D069BE35-4963-69CD-B987-BC2C9EED3180}"/>
              </a:ext>
            </a:extLst>
          </p:cNvPr>
          <p:cNvSpPr/>
          <p:nvPr/>
        </p:nvSpPr>
        <p:spPr>
          <a:xfrm>
            <a:off x="7862579" y="2793127"/>
            <a:ext cx="785448" cy="214985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 </a:t>
            </a:r>
            <a:r>
              <a:rPr lang="ko-KR" altLang="en-US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</a:t>
            </a:r>
          </a:p>
        </p:txBody>
      </p:sp>
      <p:sp>
        <p:nvSpPr>
          <p:cNvPr id="270" name="사각형: 둥근 모서리 269">
            <a:extLst>
              <a:ext uri="{FF2B5EF4-FFF2-40B4-BE49-F238E27FC236}">
                <a16:creationId xmlns:a16="http://schemas.microsoft.com/office/drawing/2014/main" id="{F520B3C6-83DA-EDA3-39FD-B616BD0FEE8D}"/>
              </a:ext>
            </a:extLst>
          </p:cNvPr>
          <p:cNvSpPr/>
          <p:nvPr/>
        </p:nvSpPr>
        <p:spPr>
          <a:xfrm>
            <a:off x="7862579" y="3046778"/>
            <a:ext cx="785448" cy="214985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 WEB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87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제공모듈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7897959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 대변을 통한 데이터 구축을 위한 </a:t>
            </a:r>
            <a:r>
              <a:rPr lang="ko-KR" altLang="en-US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크라우드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소싱 플랫폼 솔루션 입니다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데이터 구축 분야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시장 설문조사 분야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상품 조사 분야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물류 유통 분야 등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71700" y="49708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크라우드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소싱 플랫폼 솔루션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167" name="그래픽 166">
            <a:extLst>
              <a:ext uri="{FF2B5EF4-FFF2-40B4-BE49-F238E27FC236}">
                <a16:creationId xmlns:a16="http://schemas.microsoft.com/office/drawing/2014/main" id="{AE600BC9-A63B-EDAF-6FB4-EB4050CE9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9" y="523030"/>
            <a:ext cx="600153" cy="354636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05F41460-4E76-4C71-E510-69113C335000}"/>
              </a:ext>
            </a:extLst>
          </p:cNvPr>
          <p:cNvGrpSpPr/>
          <p:nvPr/>
        </p:nvGrpSpPr>
        <p:grpSpPr>
          <a:xfrm>
            <a:off x="2270714" y="3415317"/>
            <a:ext cx="6640360" cy="2365029"/>
            <a:chOff x="2253466" y="2894669"/>
            <a:chExt cx="5395723" cy="2410756"/>
          </a:xfrm>
        </p:grpSpPr>
        <p:sp>
          <p:nvSpPr>
            <p:cNvPr id="145" name="사각형: 둥근 위쪽 모서리 144">
              <a:extLst>
                <a:ext uri="{FF2B5EF4-FFF2-40B4-BE49-F238E27FC236}">
                  <a16:creationId xmlns:a16="http://schemas.microsoft.com/office/drawing/2014/main" id="{BD08B3A1-14B4-DB1A-86F4-68F67EB538A7}"/>
                </a:ext>
              </a:extLst>
            </p:cNvPr>
            <p:cNvSpPr/>
            <p:nvPr/>
          </p:nvSpPr>
          <p:spPr>
            <a:xfrm>
              <a:off x="2256812" y="2923298"/>
              <a:ext cx="5392377" cy="312074"/>
            </a:xfrm>
            <a:prstGeom prst="round2SameRect">
              <a:avLst>
                <a:gd name="adj1" fmla="val 39633"/>
                <a:gd name="adj2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BE10EA0-BC53-F29C-BABA-C0566C199D3A}"/>
                </a:ext>
              </a:extLst>
            </p:cNvPr>
            <p:cNvSpPr txBox="1"/>
            <p:nvPr/>
          </p:nvSpPr>
          <p:spPr>
            <a:xfrm>
              <a:off x="4275724" y="2894669"/>
              <a:ext cx="13545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Data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3FC16487-C544-978B-3D84-4B298E225BCE}"/>
                </a:ext>
              </a:extLst>
            </p:cNvPr>
            <p:cNvSpPr/>
            <p:nvPr/>
          </p:nvSpPr>
          <p:spPr>
            <a:xfrm>
              <a:off x="2256810" y="3282736"/>
              <a:ext cx="1754746" cy="237913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D62FBAE-5704-BB54-0156-6B048D44729C}"/>
                </a:ext>
              </a:extLst>
            </p:cNvPr>
            <p:cNvSpPr/>
            <p:nvPr/>
          </p:nvSpPr>
          <p:spPr>
            <a:xfrm>
              <a:off x="4075625" y="3282736"/>
              <a:ext cx="1754746" cy="237913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58FA815-7E19-ADC0-D583-F7926D262333}"/>
                </a:ext>
              </a:extLst>
            </p:cNvPr>
            <p:cNvSpPr/>
            <p:nvPr/>
          </p:nvSpPr>
          <p:spPr>
            <a:xfrm>
              <a:off x="5894441" y="3282736"/>
              <a:ext cx="1754746" cy="237913"/>
            </a:xfrm>
            <a:prstGeom prst="rect">
              <a:avLst/>
            </a:prstGeom>
            <a:solidFill>
              <a:srgbClr val="635FA9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D892E360-406D-C710-C432-45BBA2734D74}"/>
                </a:ext>
              </a:extLst>
            </p:cNvPr>
            <p:cNvSpPr/>
            <p:nvPr/>
          </p:nvSpPr>
          <p:spPr>
            <a:xfrm>
              <a:off x="2256810" y="3574060"/>
              <a:ext cx="1754746" cy="1321905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6A49DE5-2184-50E2-6135-3D806B863BD6}"/>
                </a:ext>
              </a:extLst>
            </p:cNvPr>
            <p:cNvSpPr/>
            <p:nvPr/>
          </p:nvSpPr>
          <p:spPr>
            <a:xfrm>
              <a:off x="4075625" y="3574060"/>
              <a:ext cx="1754746" cy="1321905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861ADC6-CC16-4C35-2678-4A7E84E4B6AF}"/>
                </a:ext>
              </a:extLst>
            </p:cNvPr>
            <p:cNvSpPr/>
            <p:nvPr/>
          </p:nvSpPr>
          <p:spPr>
            <a:xfrm>
              <a:off x="5894441" y="3574060"/>
              <a:ext cx="1754746" cy="1321905"/>
            </a:xfrm>
            <a:prstGeom prst="rect">
              <a:avLst/>
            </a:prstGeom>
            <a:solidFill>
              <a:srgbClr val="716DB2"/>
            </a:solidFill>
            <a:ln>
              <a:solidFill>
                <a:srgbClr val="716D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D006DF4-069E-CF55-3E94-7925734A55BC}"/>
                </a:ext>
              </a:extLst>
            </p:cNvPr>
            <p:cNvSpPr txBox="1"/>
            <p:nvPr/>
          </p:nvSpPr>
          <p:spPr>
            <a:xfrm>
              <a:off x="2521422" y="3220335"/>
              <a:ext cx="121954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Big Data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1B3B4F5-9F3C-39A5-537A-689C5749FE80}"/>
                </a:ext>
              </a:extLst>
            </p:cNvPr>
            <p:cNvSpPr txBox="1"/>
            <p:nvPr/>
          </p:nvSpPr>
          <p:spPr>
            <a:xfrm>
              <a:off x="4491829" y="3220335"/>
              <a:ext cx="91734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AI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4393F00-DEA4-69E6-ABF6-A49724F53C16}"/>
                </a:ext>
              </a:extLst>
            </p:cNvPr>
            <p:cNvSpPr txBox="1"/>
            <p:nvPr/>
          </p:nvSpPr>
          <p:spPr>
            <a:xfrm>
              <a:off x="6160736" y="3220335"/>
              <a:ext cx="132553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MD Blockchain Platform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7" name="사각형: 둥근 한쪽 모서리 156">
              <a:extLst>
                <a:ext uri="{FF2B5EF4-FFF2-40B4-BE49-F238E27FC236}">
                  <a16:creationId xmlns:a16="http://schemas.microsoft.com/office/drawing/2014/main" id="{3FDE9202-0F57-62BE-55AF-EF39E7CE5E03}"/>
                </a:ext>
              </a:extLst>
            </p:cNvPr>
            <p:cNvSpPr/>
            <p:nvPr/>
          </p:nvSpPr>
          <p:spPr>
            <a:xfrm flipV="1">
              <a:off x="2253466" y="4955439"/>
              <a:ext cx="5395721" cy="349986"/>
            </a:xfrm>
            <a:prstGeom prst="round1Rect">
              <a:avLst>
                <a:gd name="adj" fmla="val 39190"/>
              </a:avLst>
            </a:prstGeom>
            <a:solidFill>
              <a:srgbClr val="F37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D9D1645-8251-D18E-EA7E-8A4F431BD3A6}"/>
                </a:ext>
              </a:extLst>
            </p:cNvPr>
            <p:cNvSpPr txBox="1"/>
            <p:nvPr/>
          </p:nvSpPr>
          <p:spPr>
            <a:xfrm>
              <a:off x="3826274" y="5015017"/>
              <a:ext cx="210629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Private Cloud (VM, Container)</a:t>
              </a:r>
              <a:endParaRPr lang="ko-KR" altLang="en-US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0830D8DC-42E4-A323-8986-11017CA24BBE}"/>
              </a:ext>
            </a:extLst>
          </p:cNvPr>
          <p:cNvGrpSpPr/>
          <p:nvPr/>
        </p:nvGrpSpPr>
        <p:grpSpPr>
          <a:xfrm>
            <a:off x="2450166" y="4224166"/>
            <a:ext cx="1648243" cy="1058215"/>
            <a:chOff x="2299935" y="3735032"/>
            <a:chExt cx="1680111" cy="1078675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162BC785-CD96-274A-C731-B2E714D9DCFD}"/>
                </a:ext>
              </a:extLst>
            </p:cNvPr>
            <p:cNvSpPr/>
            <p:nvPr/>
          </p:nvSpPr>
          <p:spPr>
            <a:xfrm>
              <a:off x="2458132" y="39205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BA947B4C-48AF-1658-3A98-4798A4AB1B26}"/>
                </a:ext>
              </a:extLst>
            </p:cNvPr>
            <p:cNvSpPr/>
            <p:nvPr/>
          </p:nvSpPr>
          <p:spPr>
            <a:xfrm>
              <a:off x="3007667" y="39205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487E52C6-46B6-7AC8-F0B5-A224C42AC626}"/>
                </a:ext>
              </a:extLst>
            </p:cNvPr>
            <p:cNvSpPr/>
            <p:nvPr/>
          </p:nvSpPr>
          <p:spPr>
            <a:xfrm>
              <a:off x="3555096" y="39205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1C3DF13D-A853-E883-1054-CC7D294FA4B1}"/>
                </a:ext>
              </a:extLst>
            </p:cNvPr>
            <p:cNvSpPr/>
            <p:nvPr/>
          </p:nvSpPr>
          <p:spPr>
            <a:xfrm>
              <a:off x="3288385" y="4267831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E805FE12-3719-785B-312A-08F746297C52}"/>
                </a:ext>
              </a:extLst>
            </p:cNvPr>
            <p:cNvSpPr/>
            <p:nvPr/>
          </p:nvSpPr>
          <p:spPr>
            <a:xfrm>
              <a:off x="2727062" y="4267831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2734CFB3-9EF4-93E4-E5D5-F0A3C60D88D2}"/>
                </a:ext>
              </a:extLst>
            </p:cNvPr>
            <p:cNvCxnSpPr>
              <a:cxnSpLocks/>
              <a:stCxn id="162" idx="6"/>
              <a:endCxn id="163" idx="2"/>
            </p:cNvCxnSpPr>
            <p:nvPr/>
          </p:nvCxnSpPr>
          <p:spPr>
            <a:xfrm>
              <a:off x="2549204" y="3962959"/>
              <a:ext cx="458463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1001AAF8-5D0F-140D-9B4F-36ECEA5BD81F}"/>
                </a:ext>
              </a:extLst>
            </p:cNvPr>
            <p:cNvCxnSpPr>
              <a:cxnSpLocks/>
              <a:stCxn id="163" idx="6"/>
              <a:endCxn id="164" idx="2"/>
            </p:cNvCxnSpPr>
            <p:nvPr/>
          </p:nvCxnSpPr>
          <p:spPr>
            <a:xfrm>
              <a:off x="3098739" y="3962959"/>
              <a:ext cx="45635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연결선: 꺾임 180">
              <a:extLst>
                <a:ext uri="{FF2B5EF4-FFF2-40B4-BE49-F238E27FC236}">
                  <a16:creationId xmlns:a16="http://schemas.microsoft.com/office/drawing/2014/main" id="{E1711E05-6606-529A-EF0B-1578BACFD9A1}"/>
                </a:ext>
              </a:extLst>
            </p:cNvPr>
            <p:cNvCxnSpPr>
              <a:cxnSpLocks/>
              <a:stCxn id="164" idx="6"/>
              <a:endCxn id="177" idx="6"/>
            </p:cNvCxnSpPr>
            <p:nvPr/>
          </p:nvCxnSpPr>
          <p:spPr>
            <a:xfrm flipH="1">
              <a:off x="3379457" y="3962959"/>
              <a:ext cx="266712" cy="347260"/>
            </a:xfrm>
            <a:prstGeom prst="bentConnector3">
              <a:avLst>
                <a:gd name="adj1" fmla="val -87805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C0E1A8F-A271-C84A-D0AE-D6764ED7B22F}"/>
                </a:ext>
              </a:extLst>
            </p:cNvPr>
            <p:cNvCxnSpPr>
              <a:cxnSpLocks/>
              <a:stCxn id="177" idx="2"/>
              <a:endCxn id="178" idx="6"/>
            </p:cNvCxnSpPr>
            <p:nvPr/>
          </p:nvCxnSpPr>
          <p:spPr>
            <a:xfrm flipH="1">
              <a:off x="2818134" y="4310220"/>
              <a:ext cx="470251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D891A6A8-50DB-AB82-E484-B1994C7D538C}"/>
                </a:ext>
              </a:extLst>
            </p:cNvPr>
            <p:cNvCxnSpPr>
              <a:cxnSpLocks/>
              <a:stCxn id="162" idx="7"/>
            </p:cNvCxnSpPr>
            <p:nvPr/>
          </p:nvCxnSpPr>
          <p:spPr>
            <a:xfrm flipV="1">
              <a:off x="2535868" y="3883139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BAE02422-7902-31B9-F568-A4777ACD280C}"/>
                </a:ext>
              </a:extLst>
            </p:cNvPr>
            <p:cNvCxnSpPr/>
            <p:nvPr/>
          </p:nvCxnSpPr>
          <p:spPr>
            <a:xfrm flipV="1">
              <a:off x="3080521" y="3883139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E4FAB16-FBEF-E784-3CEE-266CA76A1205}"/>
                </a:ext>
              </a:extLst>
            </p:cNvPr>
            <p:cNvCxnSpPr/>
            <p:nvPr/>
          </p:nvCxnSpPr>
          <p:spPr>
            <a:xfrm flipV="1">
              <a:off x="3624347" y="3883139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E70436A-6B3A-8FDC-9782-994B01A8132B}"/>
                </a:ext>
              </a:extLst>
            </p:cNvPr>
            <p:cNvSpPr txBox="1"/>
            <p:nvPr/>
          </p:nvSpPr>
          <p:spPr>
            <a:xfrm>
              <a:off x="2503669" y="3735032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A3E3A22-C570-C370-4ADB-26C50CF1BABD}"/>
                </a:ext>
              </a:extLst>
            </p:cNvPr>
            <p:cNvSpPr txBox="1"/>
            <p:nvPr/>
          </p:nvSpPr>
          <p:spPr>
            <a:xfrm>
              <a:off x="3041322" y="3735032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저장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68FBA9B-E7C7-E73E-D54F-EA909FA58EDB}"/>
                </a:ext>
              </a:extLst>
            </p:cNvPr>
            <p:cNvSpPr txBox="1"/>
            <p:nvPr/>
          </p:nvSpPr>
          <p:spPr>
            <a:xfrm>
              <a:off x="3581340" y="3735032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처리</a:t>
              </a:r>
            </a:p>
          </p:txBody>
        </p: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B2B9612E-52EF-E9EE-46E3-EF50EDD783C6}"/>
                </a:ext>
              </a:extLst>
            </p:cNvPr>
            <p:cNvCxnSpPr>
              <a:cxnSpLocks/>
              <a:stCxn id="177" idx="5"/>
            </p:cNvCxnSpPr>
            <p:nvPr/>
          </p:nvCxnSpPr>
          <p:spPr>
            <a:xfrm>
              <a:off x="3366120" y="4340193"/>
              <a:ext cx="43403" cy="3647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120F5887-3382-4493-ACAE-A4F1D88D8590}"/>
                </a:ext>
              </a:extLst>
            </p:cNvPr>
            <p:cNvCxnSpPr/>
            <p:nvPr/>
          </p:nvCxnSpPr>
          <p:spPr>
            <a:xfrm>
              <a:off x="2806342" y="4340193"/>
              <a:ext cx="43403" cy="3647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8D17B857-A566-24D9-7BD2-927727B21B8F}"/>
                </a:ext>
              </a:extLst>
            </p:cNvPr>
            <p:cNvSpPr txBox="1"/>
            <p:nvPr/>
          </p:nvSpPr>
          <p:spPr>
            <a:xfrm>
              <a:off x="3335637" y="4332434"/>
              <a:ext cx="328704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85F1D9A0-7B19-7660-3619-5FDC0C630DE7}"/>
                </a:ext>
              </a:extLst>
            </p:cNvPr>
            <p:cNvSpPr txBox="1"/>
            <p:nvPr/>
          </p:nvSpPr>
          <p:spPr>
            <a:xfrm>
              <a:off x="2779193" y="4332434"/>
              <a:ext cx="402205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시각화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E9AEB6D-0B37-056C-5403-A4CB935CBB87}"/>
                </a:ext>
              </a:extLst>
            </p:cNvPr>
            <p:cNvSpPr txBox="1"/>
            <p:nvPr/>
          </p:nvSpPr>
          <p:spPr>
            <a:xfrm>
              <a:off x="2299935" y="4601721"/>
              <a:ext cx="1680111" cy="2119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병렬처리 </a:t>
              </a:r>
              <a:r>
                <a:rPr lang="en-US" altLang="ko-KR" sz="8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In-Memory / Scale-Out)</a:t>
              </a:r>
              <a:endParaRPr lang="ko-KR" altLang="en-US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A84F8EF8-1A27-73EC-96BC-266E27C9A952}"/>
              </a:ext>
            </a:extLst>
          </p:cNvPr>
          <p:cNvGrpSpPr/>
          <p:nvPr/>
        </p:nvGrpSpPr>
        <p:grpSpPr>
          <a:xfrm>
            <a:off x="4865353" y="4157592"/>
            <a:ext cx="1435259" cy="1057137"/>
            <a:chOff x="4233193" y="3668480"/>
            <a:chExt cx="1463009" cy="1077576"/>
          </a:xfrm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CA927C26-14AC-3AF2-9627-3395A3E08EC7}"/>
                </a:ext>
              </a:extLst>
            </p:cNvPr>
            <p:cNvSpPr/>
            <p:nvPr/>
          </p:nvSpPr>
          <p:spPr>
            <a:xfrm>
              <a:off x="4233193" y="3969970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0A4AD89B-D239-540D-1454-09B080ACDD5C}"/>
                </a:ext>
              </a:extLst>
            </p:cNvPr>
            <p:cNvSpPr/>
            <p:nvPr/>
          </p:nvSpPr>
          <p:spPr>
            <a:xfrm>
              <a:off x="4879410" y="3836278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DF4A4529-AC48-0DC7-D7D8-7B91C14CB4B8}"/>
                </a:ext>
              </a:extLst>
            </p:cNvPr>
            <p:cNvSpPr/>
            <p:nvPr/>
          </p:nvSpPr>
          <p:spPr>
            <a:xfrm>
              <a:off x="4879410" y="4132324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199" name="연결선: 꺾임 198">
              <a:extLst>
                <a:ext uri="{FF2B5EF4-FFF2-40B4-BE49-F238E27FC236}">
                  <a16:creationId xmlns:a16="http://schemas.microsoft.com/office/drawing/2014/main" id="{2B2CE031-5AF2-5597-934F-B3351D4EFEFA}"/>
                </a:ext>
              </a:extLst>
            </p:cNvPr>
            <p:cNvCxnSpPr>
              <a:cxnSpLocks/>
              <a:stCxn id="197" idx="2"/>
              <a:endCxn id="198" idx="2"/>
            </p:cNvCxnSpPr>
            <p:nvPr/>
          </p:nvCxnSpPr>
          <p:spPr>
            <a:xfrm rot="10800000" flipV="1">
              <a:off x="4879410" y="3878667"/>
              <a:ext cx="13010" cy="296046"/>
            </a:xfrm>
            <a:prstGeom prst="bentConnector3">
              <a:avLst>
                <a:gd name="adj1" fmla="val 1106244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4D66C0CB-D54D-63F3-D6F7-1D6C2BCE1F70}"/>
                </a:ext>
              </a:extLst>
            </p:cNvPr>
            <p:cNvCxnSpPr>
              <a:cxnSpLocks/>
              <a:stCxn id="196" idx="6"/>
            </p:cNvCxnSpPr>
            <p:nvPr/>
          </p:nvCxnSpPr>
          <p:spPr>
            <a:xfrm>
              <a:off x="4324265" y="4012359"/>
              <a:ext cx="43018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8F71C6E2-13F1-0FCB-2CF6-E356E94B2B8A}"/>
                </a:ext>
              </a:extLst>
            </p:cNvPr>
            <p:cNvCxnSpPr>
              <a:cxnSpLocks/>
              <a:stCxn id="197" idx="6"/>
              <a:endCxn id="198" idx="6"/>
            </p:cNvCxnSpPr>
            <p:nvPr/>
          </p:nvCxnSpPr>
          <p:spPr>
            <a:xfrm>
              <a:off x="4970482" y="3878667"/>
              <a:ext cx="13010" cy="296046"/>
            </a:xfrm>
            <a:prstGeom prst="bentConnector3">
              <a:avLst>
                <a:gd name="adj1" fmla="val 4912504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CDF4508C-3A10-771B-11A7-A9E482CAB650}"/>
                </a:ext>
              </a:extLst>
            </p:cNvPr>
            <p:cNvSpPr/>
            <p:nvPr/>
          </p:nvSpPr>
          <p:spPr>
            <a:xfrm>
              <a:off x="5080872" y="4392426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67008356-2DD5-623B-B1E6-2A0B4BF2A0C7}"/>
                </a:ext>
              </a:extLst>
            </p:cNvPr>
            <p:cNvSpPr/>
            <p:nvPr/>
          </p:nvSpPr>
          <p:spPr>
            <a:xfrm>
              <a:off x="4456798" y="4392426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D5C4572-E6F4-D08A-C24E-D014C2F67AD2}"/>
                </a:ext>
              </a:extLst>
            </p:cNvPr>
            <p:cNvCxnSpPr>
              <a:cxnSpLocks/>
              <a:stCxn id="202" idx="2"/>
              <a:endCxn id="203" idx="6"/>
            </p:cNvCxnSpPr>
            <p:nvPr/>
          </p:nvCxnSpPr>
          <p:spPr>
            <a:xfrm flipH="1">
              <a:off x="4547870" y="4434815"/>
              <a:ext cx="533002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1B49BAC3-AC1D-6D7B-FF70-E090108410A3}"/>
                </a:ext>
              </a:extLst>
            </p:cNvPr>
            <p:cNvCxnSpPr/>
            <p:nvPr/>
          </p:nvCxnSpPr>
          <p:spPr>
            <a:xfrm flipV="1">
              <a:off x="4312657" y="3940517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72D5F12-77EF-23B2-4168-5E24153BCAC6}"/>
                </a:ext>
              </a:extLst>
            </p:cNvPr>
            <p:cNvSpPr txBox="1"/>
            <p:nvPr/>
          </p:nvSpPr>
          <p:spPr>
            <a:xfrm>
              <a:off x="4266987" y="3791876"/>
              <a:ext cx="5315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Raw Data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038126BB-BACB-B920-EC9B-323BA919F247}"/>
                </a:ext>
              </a:extLst>
            </p:cNvPr>
            <p:cNvCxnSpPr/>
            <p:nvPr/>
          </p:nvCxnSpPr>
          <p:spPr>
            <a:xfrm flipV="1">
              <a:off x="4955165" y="3807923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0C7E92E1-B843-9874-1A40-50B6673C4526}"/>
                </a:ext>
              </a:extLst>
            </p:cNvPr>
            <p:cNvSpPr txBox="1"/>
            <p:nvPr/>
          </p:nvSpPr>
          <p:spPr>
            <a:xfrm>
              <a:off x="4914779" y="3668480"/>
              <a:ext cx="51419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Modeling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EF76EBB3-911E-6A41-D28F-DE9C50C622AC}"/>
                </a:ext>
              </a:extLst>
            </p:cNvPr>
            <p:cNvCxnSpPr/>
            <p:nvPr/>
          </p:nvCxnSpPr>
          <p:spPr>
            <a:xfrm flipV="1">
              <a:off x="4957114" y="4100716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4B6A6900-C261-4124-23E3-FB4DA8023DBB}"/>
                </a:ext>
              </a:extLst>
            </p:cNvPr>
            <p:cNvSpPr txBox="1"/>
            <p:nvPr/>
          </p:nvSpPr>
          <p:spPr>
            <a:xfrm>
              <a:off x="4911444" y="3955070"/>
              <a:ext cx="728068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 Tracking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11" name="연결선: 꺾임 210">
              <a:extLst>
                <a:ext uri="{FF2B5EF4-FFF2-40B4-BE49-F238E27FC236}">
                  <a16:creationId xmlns:a16="http://schemas.microsoft.com/office/drawing/2014/main" id="{CA8EAB93-45F0-CDC5-F062-F879867BC4FE}"/>
                </a:ext>
              </a:extLst>
            </p:cNvPr>
            <p:cNvCxnSpPr>
              <a:cxnSpLocks/>
              <a:stCxn id="202" idx="6"/>
            </p:cNvCxnSpPr>
            <p:nvPr/>
          </p:nvCxnSpPr>
          <p:spPr>
            <a:xfrm flipV="1">
              <a:off x="5171943" y="4026691"/>
              <a:ext cx="519184" cy="408125"/>
            </a:xfrm>
            <a:prstGeom prst="bentConnector3">
              <a:avLst>
                <a:gd name="adj1" fmla="val 101215"/>
              </a:avLst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ADC808C1-925F-F804-4869-8CEDB1AB4BA2}"/>
                </a:ext>
              </a:extLst>
            </p:cNvPr>
            <p:cNvCxnSpPr/>
            <p:nvPr/>
          </p:nvCxnSpPr>
          <p:spPr>
            <a:xfrm flipH="1">
              <a:off x="5609776" y="4026691"/>
              <a:ext cx="86426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89CD4A64-3DEF-1CFA-4200-2CA246370084}"/>
                </a:ext>
              </a:extLst>
            </p:cNvPr>
            <p:cNvCxnSpPr>
              <a:cxnSpLocks/>
              <a:stCxn id="202" idx="5"/>
            </p:cNvCxnSpPr>
            <p:nvPr/>
          </p:nvCxnSpPr>
          <p:spPr>
            <a:xfrm>
              <a:off x="5158607" y="4464789"/>
              <a:ext cx="40997" cy="38163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95F05A5E-5F71-225F-3009-85E1B2296133}"/>
                </a:ext>
              </a:extLst>
            </p:cNvPr>
            <p:cNvCxnSpPr/>
            <p:nvPr/>
          </p:nvCxnSpPr>
          <p:spPr>
            <a:xfrm>
              <a:off x="4534828" y="4464789"/>
              <a:ext cx="40997" cy="38163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BFBFA3-02C6-D00B-D40E-1723CC4EF3EE}"/>
                </a:ext>
              </a:extLst>
            </p:cNvPr>
            <p:cNvSpPr txBox="1"/>
            <p:nvPr/>
          </p:nvSpPr>
          <p:spPr>
            <a:xfrm>
              <a:off x="5121602" y="4443220"/>
              <a:ext cx="476336" cy="3028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</a:t>
              </a:r>
            </a:p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Registry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5B7BF85-06F0-27CD-12CA-B5A4C2A9CE75}"/>
                </a:ext>
              </a:extLst>
            </p:cNvPr>
            <p:cNvSpPr txBox="1"/>
            <p:nvPr/>
          </p:nvSpPr>
          <p:spPr>
            <a:xfrm>
              <a:off x="4497144" y="4443220"/>
              <a:ext cx="445422" cy="3028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Model</a:t>
              </a:r>
            </a:p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Service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6C9FB13-829A-9CC3-D56F-27CE308807F1}"/>
              </a:ext>
            </a:extLst>
          </p:cNvPr>
          <p:cNvGrpSpPr/>
          <p:nvPr/>
        </p:nvGrpSpPr>
        <p:grpSpPr>
          <a:xfrm>
            <a:off x="7345877" y="4118736"/>
            <a:ext cx="1195861" cy="1092365"/>
            <a:chOff x="6263562" y="3628942"/>
            <a:chExt cx="1218982" cy="1113485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EC32826F-779B-3E4F-5963-087A518E80F9}"/>
                </a:ext>
              </a:extLst>
            </p:cNvPr>
            <p:cNvSpPr/>
            <p:nvPr/>
          </p:nvSpPr>
          <p:spPr>
            <a:xfrm>
              <a:off x="6302636" y="380058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11FAB35D-D9FA-BA42-45C1-6A3769040770}"/>
                </a:ext>
              </a:extLst>
            </p:cNvPr>
            <p:cNvSpPr/>
            <p:nvPr/>
          </p:nvSpPr>
          <p:spPr>
            <a:xfrm>
              <a:off x="7093013" y="380058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303EA668-2195-7828-5855-979D157617DA}"/>
                </a:ext>
              </a:extLst>
            </p:cNvPr>
            <p:cNvSpPr/>
            <p:nvPr/>
          </p:nvSpPr>
          <p:spPr>
            <a:xfrm>
              <a:off x="6302636" y="418939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778DED5C-3693-BF8D-0BCA-A9A793150926}"/>
                </a:ext>
              </a:extLst>
            </p:cNvPr>
            <p:cNvSpPr/>
            <p:nvPr/>
          </p:nvSpPr>
          <p:spPr>
            <a:xfrm>
              <a:off x="7093013" y="4189399"/>
              <a:ext cx="91072" cy="847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sp>
          <p:nvSpPr>
            <p:cNvPr id="222" name="사각형: 둥근 모서리 221">
              <a:extLst>
                <a:ext uri="{FF2B5EF4-FFF2-40B4-BE49-F238E27FC236}">
                  <a16:creationId xmlns:a16="http://schemas.microsoft.com/office/drawing/2014/main" id="{F672AED1-ED2E-03C6-96C0-FA5C64373DCE}"/>
                </a:ext>
              </a:extLst>
            </p:cNvPr>
            <p:cNvSpPr/>
            <p:nvPr/>
          </p:nvSpPr>
          <p:spPr>
            <a:xfrm>
              <a:off x="6263562" y="4518906"/>
              <a:ext cx="959597" cy="223521"/>
            </a:xfrm>
            <a:prstGeom prst="roundRect">
              <a:avLst>
                <a:gd name="adj" fmla="val 22762"/>
              </a:avLst>
            </a:prstGeom>
            <a:solidFill>
              <a:srgbClr val="716DB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30"/>
            </a:p>
          </p:txBody>
        </p: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B13BF042-5AB0-9FF9-1A68-00A46C30B0A8}"/>
                </a:ext>
              </a:extLst>
            </p:cNvPr>
            <p:cNvCxnSpPr>
              <a:cxnSpLocks/>
              <a:stCxn id="218" idx="6"/>
              <a:endCxn id="219" idx="2"/>
            </p:cNvCxnSpPr>
            <p:nvPr/>
          </p:nvCxnSpPr>
          <p:spPr>
            <a:xfrm>
              <a:off x="6393708" y="3842978"/>
              <a:ext cx="69930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7A3A1395-844C-0837-E840-F83CD7CB4B23}"/>
                </a:ext>
              </a:extLst>
            </p:cNvPr>
            <p:cNvCxnSpPr>
              <a:cxnSpLocks/>
              <a:stCxn id="218" idx="4"/>
              <a:endCxn id="220" idx="0"/>
            </p:cNvCxnSpPr>
            <p:nvPr/>
          </p:nvCxnSpPr>
          <p:spPr>
            <a:xfrm>
              <a:off x="6348172" y="3885367"/>
              <a:ext cx="0" cy="304033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A24B96E-C371-1461-8336-6899DA470FB1}"/>
                </a:ext>
              </a:extLst>
            </p:cNvPr>
            <p:cNvCxnSpPr>
              <a:cxnSpLocks/>
              <a:stCxn id="219" idx="4"/>
              <a:endCxn id="221" idx="0"/>
            </p:cNvCxnSpPr>
            <p:nvPr/>
          </p:nvCxnSpPr>
          <p:spPr>
            <a:xfrm>
              <a:off x="7138549" y="3885367"/>
              <a:ext cx="0" cy="304033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44F422AB-594D-EA28-1843-57F9D2F1105B}"/>
                </a:ext>
              </a:extLst>
            </p:cNvPr>
            <p:cNvCxnSpPr>
              <a:cxnSpLocks/>
              <a:stCxn id="220" idx="6"/>
              <a:endCxn id="221" idx="2"/>
            </p:cNvCxnSpPr>
            <p:nvPr/>
          </p:nvCxnSpPr>
          <p:spPr>
            <a:xfrm>
              <a:off x="6393708" y="4231788"/>
              <a:ext cx="69930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C77568EA-0AD7-476B-CBD2-6A5FC0252C1E}"/>
                </a:ext>
              </a:extLst>
            </p:cNvPr>
            <p:cNvCxnSpPr>
              <a:cxnSpLocks/>
              <a:stCxn id="220" idx="4"/>
            </p:cNvCxnSpPr>
            <p:nvPr/>
          </p:nvCxnSpPr>
          <p:spPr>
            <a:xfrm>
              <a:off x="6348172" y="4274177"/>
              <a:ext cx="0" cy="244729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28DAEF-9846-B38F-B006-4719A5CB3FF9}"/>
                </a:ext>
              </a:extLst>
            </p:cNvPr>
            <p:cNvCxnSpPr>
              <a:cxnSpLocks/>
              <a:stCxn id="221" idx="4"/>
            </p:cNvCxnSpPr>
            <p:nvPr/>
          </p:nvCxnSpPr>
          <p:spPr>
            <a:xfrm>
              <a:off x="7138549" y="4274177"/>
              <a:ext cx="0" cy="244729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1FFAEE28-77C3-D281-4116-946CDC23D705}"/>
                </a:ext>
              </a:extLst>
            </p:cNvPr>
            <p:cNvSpPr txBox="1"/>
            <p:nvPr/>
          </p:nvSpPr>
          <p:spPr>
            <a:xfrm>
              <a:off x="6360555" y="4532245"/>
              <a:ext cx="765608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분산 원장 </a:t>
              </a:r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Engine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4BE2CEC3-6662-1C6E-A7F2-542652D985EF}"/>
                </a:ext>
              </a:extLst>
            </p:cNvPr>
            <p:cNvGrpSpPr/>
            <p:nvPr/>
          </p:nvGrpSpPr>
          <p:grpSpPr>
            <a:xfrm>
              <a:off x="6292333" y="3842969"/>
              <a:ext cx="262459" cy="151418"/>
              <a:chOff x="5958898" y="3563215"/>
              <a:chExt cx="256199" cy="158780"/>
            </a:xfrm>
          </p:grpSpPr>
          <p:sp>
            <p:nvSpPr>
              <p:cNvPr id="248" name="타원 247">
                <a:extLst>
                  <a:ext uri="{FF2B5EF4-FFF2-40B4-BE49-F238E27FC236}">
                    <a16:creationId xmlns:a16="http://schemas.microsoft.com/office/drawing/2014/main" id="{9FEEB366-4455-85C3-845A-67C7BB887552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46C12E15-68C2-D414-34EE-EBDAA1C7881B}"/>
                  </a:ext>
                </a:extLst>
              </p:cNvPr>
              <p:cNvSpPr txBox="1"/>
              <p:nvPr/>
            </p:nvSpPr>
            <p:spPr>
              <a:xfrm>
                <a:off x="5958898" y="3563215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7736FE90-25EE-DCF7-1A89-D42957B2ABB9}"/>
                </a:ext>
              </a:extLst>
            </p:cNvPr>
            <p:cNvGrpSpPr/>
            <p:nvPr/>
          </p:nvGrpSpPr>
          <p:grpSpPr>
            <a:xfrm>
              <a:off x="7091930" y="3842969"/>
              <a:ext cx="262459" cy="151418"/>
              <a:chOff x="5958898" y="3563215"/>
              <a:chExt cx="256199" cy="158780"/>
            </a:xfrm>
          </p:grpSpPr>
          <p:sp>
            <p:nvSpPr>
              <p:cNvPr id="246" name="타원 245">
                <a:extLst>
                  <a:ext uri="{FF2B5EF4-FFF2-40B4-BE49-F238E27FC236}">
                    <a16:creationId xmlns:a16="http://schemas.microsoft.com/office/drawing/2014/main" id="{E4D58D97-E4D8-DE7F-57A7-B990E355380C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C9908E4-DBDA-1009-273A-1E569D48EA54}"/>
                  </a:ext>
                </a:extLst>
              </p:cNvPr>
              <p:cNvSpPr txBox="1"/>
              <p:nvPr/>
            </p:nvSpPr>
            <p:spPr>
              <a:xfrm>
                <a:off x="5958898" y="3563215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7B3317F7-F349-DEA9-0067-344F396F5DD7}"/>
                </a:ext>
              </a:extLst>
            </p:cNvPr>
            <p:cNvGrpSpPr/>
            <p:nvPr/>
          </p:nvGrpSpPr>
          <p:grpSpPr>
            <a:xfrm>
              <a:off x="6292333" y="4233604"/>
              <a:ext cx="262459" cy="151418"/>
              <a:chOff x="5958898" y="3563214"/>
              <a:chExt cx="256199" cy="158780"/>
            </a:xfrm>
          </p:grpSpPr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1ED45415-718C-C0F2-96FE-09F616667F82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89E5FED4-812D-5401-ED8D-26455E41D210}"/>
                  </a:ext>
                </a:extLst>
              </p:cNvPr>
              <p:cNvSpPr txBox="1"/>
              <p:nvPr/>
            </p:nvSpPr>
            <p:spPr>
              <a:xfrm>
                <a:off x="5958898" y="3563214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1775CF65-ED61-B366-A097-77C846628568}"/>
                </a:ext>
              </a:extLst>
            </p:cNvPr>
            <p:cNvGrpSpPr/>
            <p:nvPr/>
          </p:nvGrpSpPr>
          <p:grpSpPr>
            <a:xfrm>
              <a:off x="7091930" y="4233604"/>
              <a:ext cx="262459" cy="151418"/>
              <a:chOff x="5958898" y="3563214"/>
              <a:chExt cx="256199" cy="158780"/>
            </a:xfrm>
          </p:grpSpPr>
          <p:sp>
            <p:nvSpPr>
              <p:cNvPr id="242" name="타원 241">
                <a:extLst>
                  <a:ext uri="{FF2B5EF4-FFF2-40B4-BE49-F238E27FC236}">
                    <a16:creationId xmlns:a16="http://schemas.microsoft.com/office/drawing/2014/main" id="{61CE61ED-FB7A-C1F0-2CC7-2380098E8F0D}"/>
                  </a:ext>
                </a:extLst>
              </p:cNvPr>
              <p:cNvSpPr/>
              <p:nvPr/>
            </p:nvSpPr>
            <p:spPr>
              <a:xfrm>
                <a:off x="6042549" y="359928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3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1D798CC-4732-8B3F-CAC9-31BBBFD69966}"/>
                  </a:ext>
                </a:extLst>
              </p:cNvPr>
              <p:cNvSpPr txBox="1"/>
              <p:nvPr/>
            </p:nvSpPr>
            <p:spPr>
              <a:xfrm>
                <a:off x="5958898" y="3563214"/>
                <a:ext cx="256199" cy="15878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" spc="-30">
                    <a:ln w="1270">
                      <a:solidFill>
                        <a:srgbClr val="000000">
                          <a:alpha val="1000"/>
                        </a:srgbClr>
                      </a:solidFill>
                    </a:ln>
                    <a:solidFill>
                      <a:srgbClr val="716DB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인증</a:t>
                </a:r>
                <a:endParaRPr lang="ko-KR" altLang="en-US" sz="4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253DD99D-0DC9-1E05-62E2-5715672D7617}"/>
                </a:ext>
              </a:extLst>
            </p:cNvPr>
            <p:cNvCxnSpPr/>
            <p:nvPr/>
          </p:nvCxnSpPr>
          <p:spPr>
            <a:xfrm flipV="1">
              <a:off x="6378025" y="3767963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86684ED-E563-FEE4-22A9-31170CDC3443}"/>
                </a:ext>
              </a:extLst>
            </p:cNvPr>
            <p:cNvCxnSpPr/>
            <p:nvPr/>
          </p:nvCxnSpPr>
          <p:spPr>
            <a:xfrm flipV="1">
              <a:off x="7161604" y="3767963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D5A0E437-8668-71E8-52B3-D00552867742}"/>
                </a:ext>
              </a:extLst>
            </p:cNvPr>
            <p:cNvCxnSpPr/>
            <p:nvPr/>
          </p:nvCxnSpPr>
          <p:spPr>
            <a:xfrm flipV="1">
              <a:off x="6378025" y="4157221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7FCA8B23-6245-9171-38B7-42646E368B11}"/>
                </a:ext>
              </a:extLst>
            </p:cNvPr>
            <p:cNvCxnSpPr/>
            <p:nvPr/>
          </p:nvCxnSpPr>
          <p:spPr>
            <a:xfrm flipV="1">
              <a:off x="7161604" y="4157221"/>
              <a:ext cx="43643" cy="498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69497EA-65C8-ADD4-6271-F9C52892528C}"/>
                </a:ext>
              </a:extLst>
            </p:cNvPr>
            <p:cNvSpPr txBox="1"/>
            <p:nvPr/>
          </p:nvSpPr>
          <p:spPr>
            <a:xfrm>
              <a:off x="6348172" y="3628942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Org1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414CA346-214D-1205-A6E8-3DD509A7D36F}"/>
                </a:ext>
              </a:extLst>
            </p:cNvPr>
            <p:cNvSpPr txBox="1"/>
            <p:nvPr/>
          </p:nvSpPr>
          <p:spPr>
            <a:xfrm>
              <a:off x="7120403" y="3628942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Org2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E327B40-F292-BF5A-7FEE-D5F55F502377}"/>
                </a:ext>
              </a:extLst>
            </p:cNvPr>
            <p:cNvSpPr txBox="1"/>
            <p:nvPr/>
          </p:nvSpPr>
          <p:spPr>
            <a:xfrm>
              <a:off x="6348172" y="4009311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Org3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B232348-77A6-BB86-402A-D2D6FE10F998}"/>
                </a:ext>
              </a:extLst>
            </p:cNvPr>
            <p:cNvSpPr txBox="1"/>
            <p:nvPr/>
          </p:nvSpPr>
          <p:spPr>
            <a:xfrm>
              <a:off x="7120403" y="4009311"/>
              <a:ext cx="362141" cy="1968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Org4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50" name="사각형: 둥근 한쪽 모서리 249">
            <a:extLst>
              <a:ext uri="{FF2B5EF4-FFF2-40B4-BE49-F238E27FC236}">
                <a16:creationId xmlns:a16="http://schemas.microsoft.com/office/drawing/2014/main" id="{7DFD7C24-9C87-203F-CF71-E975E3CB429C}"/>
              </a:ext>
            </a:extLst>
          </p:cNvPr>
          <p:cNvSpPr/>
          <p:nvPr/>
        </p:nvSpPr>
        <p:spPr>
          <a:xfrm rot="16200000">
            <a:off x="749286" y="1916232"/>
            <a:ext cx="1596810" cy="1335884"/>
          </a:xfrm>
          <a:prstGeom prst="round1Rect">
            <a:avLst/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사각형: 둥근 한쪽 모서리 250">
            <a:extLst>
              <a:ext uri="{FF2B5EF4-FFF2-40B4-BE49-F238E27FC236}">
                <a16:creationId xmlns:a16="http://schemas.microsoft.com/office/drawing/2014/main" id="{9D79886E-A2C7-A92E-092A-6F2AD6C93557}"/>
              </a:ext>
            </a:extLst>
          </p:cNvPr>
          <p:cNvSpPr/>
          <p:nvPr/>
        </p:nvSpPr>
        <p:spPr>
          <a:xfrm rot="16200000">
            <a:off x="580066" y="3743085"/>
            <a:ext cx="1935249" cy="1335884"/>
          </a:xfrm>
          <a:prstGeom prst="round1Rect">
            <a:avLst>
              <a:gd name="adj" fmla="val 0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사각형: 둥근 한쪽 모서리 251">
            <a:extLst>
              <a:ext uri="{FF2B5EF4-FFF2-40B4-BE49-F238E27FC236}">
                <a16:creationId xmlns:a16="http://schemas.microsoft.com/office/drawing/2014/main" id="{23D984D1-6D35-BE60-0F45-002D09F039B3}"/>
              </a:ext>
            </a:extLst>
          </p:cNvPr>
          <p:cNvSpPr/>
          <p:nvPr/>
        </p:nvSpPr>
        <p:spPr>
          <a:xfrm rot="16200000" flipH="1">
            <a:off x="1376018" y="4940733"/>
            <a:ext cx="343347" cy="1335884"/>
          </a:xfrm>
          <a:prstGeom prst="round1Rect">
            <a:avLst>
              <a:gd name="adj" fmla="val 41080"/>
            </a:avLst>
          </a:prstGeom>
          <a:solidFill>
            <a:srgbClr val="F37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1A0943-FEAA-E96E-9688-8A683939AE76}"/>
              </a:ext>
            </a:extLst>
          </p:cNvPr>
          <p:cNvSpPr txBox="1"/>
          <p:nvPr/>
        </p:nvSpPr>
        <p:spPr>
          <a:xfrm>
            <a:off x="879748" y="2439054"/>
            <a:ext cx="13104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SaaS</a:t>
            </a:r>
            <a:endParaRPr lang="ko-KR" altLang="en-US" sz="9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B047B4E-E35C-67CF-146E-951480D93871}"/>
              </a:ext>
            </a:extLst>
          </p:cNvPr>
          <p:cNvSpPr txBox="1"/>
          <p:nvPr/>
        </p:nvSpPr>
        <p:spPr>
          <a:xfrm>
            <a:off x="879748" y="4267969"/>
            <a:ext cx="13104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PaaS</a:t>
            </a:r>
            <a:endParaRPr lang="ko-KR" altLang="en-US" sz="9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D726DC56-4C2F-17F6-0959-1F528B14C312}"/>
              </a:ext>
            </a:extLst>
          </p:cNvPr>
          <p:cNvSpPr txBox="1"/>
          <p:nvPr/>
        </p:nvSpPr>
        <p:spPr>
          <a:xfrm>
            <a:off x="879748" y="5501701"/>
            <a:ext cx="13104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IaaS</a:t>
            </a:r>
            <a:endParaRPr lang="ko-KR" altLang="en-US" sz="9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B4E52B4-2446-52C9-1307-B5E2F3B39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1418" y="1787879"/>
            <a:ext cx="6636241" cy="159525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77FC7B8-2ACD-823D-D925-078D32AD9927}"/>
              </a:ext>
            </a:extLst>
          </p:cNvPr>
          <p:cNvSpPr txBox="1"/>
          <p:nvPr/>
        </p:nvSpPr>
        <p:spPr>
          <a:xfrm>
            <a:off x="2283415" y="1815458"/>
            <a:ext cx="397428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Service Data Process / Data Lake Layer</a:t>
            </a:r>
            <a:endParaRPr lang="ko-KR" altLang="en-US" sz="8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8954343-C221-219E-7AAA-A913622FF2FF}"/>
              </a:ext>
            </a:extLst>
          </p:cNvPr>
          <p:cNvSpPr txBox="1"/>
          <p:nvPr/>
        </p:nvSpPr>
        <p:spPr>
          <a:xfrm>
            <a:off x="6313481" y="1815458"/>
            <a:ext cx="13754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Business Layer</a:t>
            </a:r>
            <a:endParaRPr lang="ko-KR" altLang="en-US" sz="8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1AE2FA-A827-EA5A-223F-CEB8C233A8E1}"/>
              </a:ext>
            </a:extLst>
          </p:cNvPr>
          <p:cNvSpPr txBox="1"/>
          <p:nvPr/>
        </p:nvSpPr>
        <p:spPr>
          <a:xfrm>
            <a:off x="7728299" y="1815458"/>
            <a:ext cx="117936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Communication Layer</a:t>
            </a:r>
            <a:endParaRPr lang="ko-KR" altLang="en-US" sz="800" spc="-3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CC8675BF-3336-ED2A-15B4-09DA052924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820" y="2108117"/>
            <a:ext cx="3893970" cy="11671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D160DD02-AD02-C0C5-C724-4109ABC89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4159" y="2223477"/>
            <a:ext cx="468082" cy="994674"/>
          </a:xfrm>
          <a:prstGeom prst="rect">
            <a:avLst/>
          </a:prstGeom>
        </p:spPr>
      </p:pic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34F10F17-085A-7253-ABE1-1087E7C96C8F}"/>
              </a:ext>
            </a:extLst>
          </p:cNvPr>
          <p:cNvSpPr/>
          <p:nvPr/>
        </p:nvSpPr>
        <p:spPr>
          <a:xfrm>
            <a:off x="6463349" y="2128877"/>
            <a:ext cx="1055901" cy="267439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의뢰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56B5082D-D3CA-3E6D-2B9B-0AB632B75F52}"/>
              </a:ext>
            </a:extLst>
          </p:cNvPr>
          <p:cNvSpPr/>
          <p:nvPr/>
        </p:nvSpPr>
        <p:spPr>
          <a:xfrm>
            <a:off x="6463349" y="2420280"/>
            <a:ext cx="1055901" cy="267439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저작도구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59E08BE2-8BF9-ACB3-BEA2-DDCDDD987B39}"/>
              </a:ext>
            </a:extLst>
          </p:cNvPr>
          <p:cNvSpPr/>
          <p:nvPr/>
        </p:nvSpPr>
        <p:spPr>
          <a:xfrm>
            <a:off x="6463349" y="2712730"/>
            <a:ext cx="1055901" cy="267439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품질검사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2D5E607E-389F-A233-9679-B782BF177F87}"/>
              </a:ext>
            </a:extLst>
          </p:cNvPr>
          <p:cNvSpPr/>
          <p:nvPr/>
        </p:nvSpPr>
        <p:spPr>
          <a:xfrm>
            <a:off x="6463349" y="3008923"/>
            <a:ext cx="1055901" cy="267439"/>
          </a:xfrm>
          <a:prstGeom prst="roundRect">
            <a:avLst>
              <a:gd name="adj" fmla="val 15935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spc="-2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페널</a:t>
            </a:r>
            <a:r>
              <a:rPr lang="ko-KR" altLang="en-US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772182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제공모듈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7897959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 구조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 정형 구조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정형 구조의 데이터를 데이터 처리 구조의 자동화 기능과 처리과정의 시스템 자원 모니터링 등 데이터 분석 툴 제공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시각화 기능을 제공합니다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19325" y="49708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통합 분석 기반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167" name="그래픽 166">
            <a:extLst>
              <a:ext uri="{FF2B5EF4-FFF2-40B4-BE49-F238E27FC236}">
                <a16:creationId xmlns:a16="http://schemas.microsoft.com/office/drawing/2014/main" id="{AE600BC9-A63B-EDAF-6FB4-EB4050CE9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9" y="523030"/>
            <a:ext cx="600153" cy="35463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377AD52A-55D0-380D-E8B6-7FB0F63AB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062" y="1814512"/>
            <a:ext cx="8234363" cy="37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7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제공모듈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7897959" cy="27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전 처리 모듈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(ETL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툴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 엔진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(AI ML, OLAP),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검색엔진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툴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(OLAP, R, Mining)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제공합니다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19325" y="49708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처리</a:t>
            </a: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툴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167" name="그래픽 166">
            <a:extLst>
              <a:ext uri="{FF2B5EF4-FFF2-40B4-BE49-F238E27FC236}">
                <a16:creationId xmlns:a16="http://schemas.microsoft.com/office/drawing/2014/main" id="{AE600BC9-A63B-EDAF-6FB4-EB4050CE9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9" y="523030"/>
            <a:ext cx="600153" cy="3546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721278A-7411-1199-5397-A292443DC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725" y="1785937"/>
            <a:ext cx="8201025" cy="37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6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제공모듈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7897959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Mammoth Data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플랫폼은 공공데이터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제공하며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공공데이터 데이터의 수집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처리과정의 통합 관리 기능을 통하여 쉽게 진행하고 활용할 수 있습니다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19325" y="49708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 데이터 </a:t>
            </a: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167" name="그래픽 166">
            <a:extLst>
              <a:ext uri="{FF2B5EF4-FFF2-40B4-BE49-F238E27FC236}">
                <a16:creationId xmlns:a16="http://schemas.microsoft.com/office/drawing/2014/main" id="{AE600BC9-A63B-EDAF-6FB4-EB4050CE9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9" y="523030"/>
            <a:ext cx="600153" cy="35463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86B6997-5BCA-6C74-CF10-5F5098E3DFD2}"/>
              </a:ext>
            </a:extLst>
          </p:cNvPr>
          <p:cNvSpPr/>
          <p:nvPr/>
        </p:nvSpPr>
        <p:spPr>
          <a:xfrm>
            <a:off x="907869" y="1876425"/>
            <a:ext cx="8169456" cy="3695700"/>
          </a:xfrm>
          <a:prstGeom prst="roundRect">
            <a:avLst>
              <a:gd name="adj" fmla="val 2800"/>
            </a:avLst>
          </a:prstGeom>
          <a:noFill/>
          <a:ln w="19050">
            <a:solidFill>
              <a:srgbClr val="E4E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2A83630F-6EFE-2C8D-F60A-EC35967C9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3367" y="2001217"/>
            <a:ext cx="7473522" cy="39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5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구축사례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7897959" cy="27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재난안전 빅데이터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등을 활용한 지능형 의사결정 지원 시스템 플랫폼 구축</a:t>
            </a:r>
            <a:endParaRPr lang="en-US" altLang="ko-KR" sz="11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52650" y="497082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ASK(AI Safe Korea) DSS 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 사례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D250C910-3D03-01C2-E6AD-49DCB4218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8" y="521933"/>
            <a:ext cx="600153" cy="35463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A5AD1B-E89F-C35B-9B2C-1CCF8109E790}"/>
              </a:ext>
            </a:extLst>
          </p:cNvPr>
          <p:cNvGrpSpPr/>
          <p:nvPr/>
        </p:nvGrpSpPr>
        <p:grpSpPr>
          <a:xfrm>
            <a:off x="831757" y="1558263"/>
            <a:ext cx="8242486" cy="4088627"/>
            <a:chOff x="768164" y="1452562"/>
            <a:chExt cx="8369671" cy="4117634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B968D0D-A297-75C1-C2B9-C707D697AEB5}"/>
                </a:ext>
              </a:extLst>
            </p:cNvPr>
            <p:cNvCxnSpPr/>
            <p:nvPr/>
          </p:nvCxnSpPr>
          <p:spPr>
            <a:xfrm>
              <a:off x="3162650" y="3186471"/>
              <a:ext cx="339375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50DF2CD-52AE-ABD3-5D8B-24DCF8240F13}"/>
                </a:ext>
              </a:extLst>
            </p:cNvPr>
            <p:cNvCxnSpPr>
              <a:cxnSpLocks/>
            </p:cNvCxnSpPr>
            <p:nvPr/>
          </p:nvCxnSpPr>
          <p:spPr>
            <a:xfrm>
              <a:off x="3162650" y="3268666"/>
              <a:ext cx="339375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A0B46D6-D0CD-D2BA-A70B-13C7D990B177}"/>
                </a:ext>
              </a:extLst>
            </p:cNvPr>
            <p:cNvCxnSpPr>
              <a:cxnSpLocks/>
            </p:cNvCxnSpPr>
            <p:nvPr/>
          </p:nvCxnSpPr>
          <p:spPr>
            <a:xfrm>
              <a:off x="4298793" y="3143135"/>
              <a:ext cx="314268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E7FE9A8-FAD4-05DC-E7DC-6F15F42708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892" y="3378561"/>
              <a:ext cx="1591786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065A07F-7A97-C089-3A70-A4E765448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7209" y="3619565"/>
              <a:ext cx="1" cy="285440"/>
            </a:xfrm>
            <a:prstGeom prst="straightConnector1">
              <a:avLst/>
            </a:prstGeom>
            <a:ln w="12700">
              <a:solidFill>
                <a:srgbClr val="645FAA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309876E-5A35-6BB6-AA47-19EBB5917F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9309" y="3619565"/>
              <a:ext cx="1" cy="285440"/>
            </a:xfrm>
            <a:prstGeom prst="straightConnector1">
              <a:avLst/>
            </a:prstGeom>
            <a:ln w="12700">
              <a:solidFill>
                <a:srgbClr val="645FAA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3672973-41D9-82C0-C28A-A0C591CE5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6123" y="4248199"/>
              <a:ext cx="1" cy="285440"/>
            </a:xfrm>
            <a:prstGeom prst="straightConnector1">
              <a:avLst/>
            </a:prstGeom>
            <a:ln w="12700">
              <a:solidFill>
                <a:srgbClr val="524FA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024E5E6-1197-8CDB-F778-C9369C691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4963" y="4248199"/>
              <a:ext cx="1" cy="285440"/>
            </a:xfrm>
            <a:prstGeom prst="straightConnector1">
              <a:avLst/>
            </a:prstGeom>
            <a:ln w="12700">
              <a:solidFill>
                <a:srgbClr val="524FA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35F5732-6E6E-8C89-7B70-D5013E04B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531" y="4248199"/>
              <a:ext cx="1" cy="285440"/>
            </a:xfrm>
            <a:prstGeom prst="straightConnector1">
              <a:avLst/>
            </a:prstGeom>
            <a:ln w="12700">
              <a:solidFill>
                <a:srgbClr val="524FA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2B15C1-FD4D-5FA3-9582-30FA6E925B4D}"/>
                </a:ext>
              </a:extLst>
            </p:cNvPr>
            <p:cNvCxnSpPr/>
            <p:nvPr/>
          </p:nvCxnSpPr>
          <p:spPr>
            <a:xfrm>
              <a:off x="2485676" y="1825833"/>
              <a:ext cx="0" cy="85386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0D73FD4-D71C-C9DE-D267-C37AFF82DCC1}"/>
                </a:ext>
              </a:extLst>
            </p:cNvPr>
            <p:cNvCxnSpPr/>
            <p:nvPr/>
          </p:nvCxnSpPr>
          <p:spPr>
            <a:xfrm>
              <a:off x="3102769" y="1825833"/>
              <a:ext cx="0" cy="85386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498A6A2-9A94-5BAC-F77E-6CEFE80CE07A}"/>
                </a:ext>
              </a:extLst>
            </p:cNvPr>
            <p:cNvCxnSpPr/>
            <p:nvPr/>
          </p:nvCxnSpPr>
          <p:spPr>
            <a:xfrm>
              <a:off x="3882230" y="1825833"/>
              <a:ext cx="0" cy="85386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597BAD-A8F2-6297-D7CE-EA230F06F583}"/>
                </a:ext>
              </a:extLst>
            </p:cNvPr>
            <p:cNvCxnSpPr/>
            <p:nvPr/>
          </p:nvCxnSpPr>
          <p:spPr>
            <a:xfrm>
              <a:off x="4483965" y="1825833"/>
              <a:ext cx="0" cy="85386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12AC3F1-8DEA-BC10-62B0-EC54934DB3B8}"/>
                </a:ext>
              </a:extLst>
            </p:cNvPr>
            <p:cNvCxnSpPr/>
            <p:nvPr/>
          </p:nvCxnSpPr>
          <p:spPr>
            <a:xfrm>
              <a:off x="5078797" y="1825833"/>
              <a:ext cx="0" cy="85386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1717CC-40F0-B1A3-EA9D-779C9E717B25}"/>
                </a:ext>
              </a:extLst>
            </p:cNvPr>
            <p:cNvCxnSpPr/>
            <p:nvPr/>
          </p:nvCxnSpPr>
          <p:spPr>
            <a:xfrm>
              <a:off x="5684020" y="1825833"/>
              <a:ext cx="0" cy="85386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51AC15A-0396-7450-C748-D668180D29E4}"/>
                </a:ext>
              </a:extLst>
            </p:cNvPr>
            <p:cNvCxnSpPr/>
            <p:nvPr/>
          </p:nvCxnSpPr>
          <p:spPr>
            <a:xfrm>
              <a:off x="6286859" y="1825833"/>
              <a:ext cx="0" cy="85386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6A5CE21-43FD-2296-4689-D55FD823E2E6}"/>
                </a:ext>
              </a:extLst>
            </p:cNvPr>
            <p:cNvCxnSpPr/>
            <p:nvPr/>
          </p:nvCxnSpPr>
          <p:spPr>
            <a:xfrm>
              <a:off x="6882197" y="1825833"/>
              <a:ext cx="0" cy="85386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A5A41B7-1634-3313-1C6F-C96C387092EA}"/>
                </a:ext>
              </a:extLst>
            </p:cNvPr>
            <p:cNvCxnSpPr>
              <a:cxnSpLocks/>
            </p:cNvCxnSpPr>
            <p:nvPr/>
          </p:nvCxnSpPr>
          <p:spPr>
            <a:xfrm>
              <a:off x="7663518" y="1825833"/>
              <a:ext cx="0" cy="180329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DE9E0C0-0264-8C9B-566F-33384E932409}"/>
                </a:ext>
              </a:extLst>
            </p:cNvPr>
            <p:cNvCxnSpPr>
              <a:cxnSpLocks/>
            </p:cNvCxnSpPr>
            <p:nvPr/>
          </p:nvCxnSpPr>
          <p:spPr>
            <a:xfrm>
              <a:off x="8563723" y="1825833"/>
              <a:ext cx="0" cy="154260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F2DFCDF-4797-0812-EBD0-395E0B17711C}"/>
                </a:ext>
              </a:extLst>
            </p:cNvPr>
            <p:cNvCxnSpPr>
              <a:cxnSpLocks/>
            </p:cNvCxnSpPr>
            <p:nvPr/>
          </p:nvCxnSpPr>
          <p:spPr>
            <a:xfrm>
              <a:off x="8266159" y="2581623"/>
              <a:ext cx="0" cy="9807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F3450D5-16F9-4AE6-BB94-92F4F157531A}"/>
                </a:ext>
              </a:extLst>
            </p:cNvPr>
            <p:cNvCxnSpPr>
              <a:cxnSpLocks/>
            </p:cNvCxnSpPr>
            <p:nvPr/>
          </p:nvCxnSpPr>
          <p:spPr>
            <a:xfrm>
              <a:off x="8864530" y="2581623"/>
              <a:ext cx="0" cy="9807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594856F-0073-93C2-F466-BC334E639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5676" y="2686843"/>
              <a:ext cx="6376475" cy="0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530165-EB68-0A7F-913B-4E2933AE5ECA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3912064" y="2685462"/>
              <a:ext cx="1" cy="257763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CB1F01D-4F74-60D4-1937-93B0F43129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6225" y="2685462"/>
              <a:ext cx="1" cy="257763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B79141B-9DF2-B9DA-0033-D60E8DEDA03D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 flipH="1">
              <a:off x="8386018" y="2685462"/>
              <a:ext cx="1928" cy="396224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AE89CFB-3342-1EAC-E2B6-523308ECB3B7}"/>
                </a:ext>
              </a:extLst>
            </p:cNvPr>
            <p:cNvCxnSpPr>
              <a:cxnSpLocks/>
            </p:cNvCxnSpPr>
            <p:nvPr/>
          </p:nvCxnSpPr>
          <p:spPr>
            <a:xfrm>
              <a:off x="7668327" y="2581623"/>
              <a:ext cx="0" cy="98077"/>
            </a:xfrm>
            <a:prstGeom prst="line">
              <a:avLst/>
            </a:prstGeom>
            <a:ln w="12700">
              <a:solidFill>
                <a:srgbClr val="D7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F91E5AA-5E02-45C0-6AD9-6893CAD77E7C}"/>
                </a:ext>
              </a:extLst>
            </p:cNvPr>
            <p:cNvSpPr/>
            <p:nvPr/>
          </p:nvSpPr>
          <p:spPr>
            <a:xfrm>
              <a:off x="768165" y="1452562"/>
              <a:ext cx="1289236" cy="407988"/>
            </a:xfrm>
            <a:prstGeom prst="round2SameRect">
              <a:avLst>
                <a:gd name="adj1" fmla="val 32231"/>
                <a:gd name="adj2" fmla="val 0"/>
              </a:avLst>
            </a:prstGeom>
            <a:solidFill>
              <a:srgbClr val="9B9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F7D0F7-1A72-7264-B932-9FC67CB087E4}"/>
                </a:ext>
              </a:extLst>
            </p:cNvPr>
            <p:cNvSpPr txBox="1"/>
            <p:nvPr/>
          </p:nvSpPr>
          <p:spPr>
            <a:xfrm>
              <a:off x="1013474" y="1487279"/>
              <a:ext cx="798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Access Layer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(WEB)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0" name="사각형: 둥근 위쪽 모서리 39">
              <a:extLst>
                <a:ext uri="{FF2B5EF4-FFF2-40B4-BE49-F238E27FC236}">
                  <a16:creationId xmlns:a16="http://schemas.microsoft.com/office/drawing/2014/main" id="{8F3CAE7B-7D37-9486-FA6A-E1C50CC0D808}"/>
                </a:ext>
              </a:extLst>
            </p:cNvPr>
            <p:cNvSpPr/>
            <p:nvPr/>
          </p:nvSpPr>
          <p:spPr>
            <a:xfrm>
              <a:off x="768164" y="1920875"/>
              <a:ext cx="1289236" cy="72072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D681E9-08BD-D4E6-C333-67C843E9D364}"/>
                </a:ext>
              </a:extLst>
            </p:cNvPr>
            <p:cNvSpPr txBox="1"/>
            <p:nvPr/>
          </p:nvSpPr>
          <p:spPr>
            <a:xfrm>
              <a:off x="969392" y="2111960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Business Layer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(WAS)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8CF204F5-0275-EAD8-2393-EA79E4355A4A}"/>
                </a:ext>
              </a:extLst>
            </p:cNvPr>
            <p:cNvSpPr/>
            <p:nvPr/>
          </p:nvSpPr>
          <p:spPr>
            <a:xfrm>
              <a:off x="768164" y="2701925"/>
              <a:ext cx="1289236" cy="163195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64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76FF6E-DD46-C4CB-0AAE-86D270B3ABA4}"/>
                </a:ext>
              </a:extLst>
            </p:cNvPr>
            <p:cNvSpPr txBox="1"/>
            <p:nvPr/>
          </p:nvSpPr>
          <p:spPr>
            <a:xfrm>
              <a:off x="1007067" y="3259723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Service Data/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Lake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Layer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DC1285E2-0BA0-FFD8-8DE2-BDE81C2DA4B0}"/>
                </a:ext>
              </a:extLst>
            </p:cNvPr>
            <p:cNvSpPr/>
            <p:nvPr/>
          </p:nvSpPr>
          <p:spPr>
            <a:xfrm>
              <a:off x="768164" y="4394200"/>
              <a:ext cx="1289236" cy="1175996"/>
            </a:xfrm>
            <a:prstGeom prst="round2SameRect">
              <a:avLst>
                <a:gd name="adj1" fmla="val 0"/>
                <a:gd name="adj2" fmla="val 11879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3A1D36-5765-AA27-6EFA-4CF30BC31431}"/>
                </a:ext>
              </a:extLst>
            </p:cNvPr>
            <p:cNvSpPr txBox="1"/>
            <p:nvPr/>
          </p:nvSpPr>
          <p:spPr>
            <a:xfrm>
              <a:off x="959781" y="4812921"/>
              <a:ext cx="9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Communication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Layer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57F08FF-709E-8A04-D9C9-401ABD354695}"/>
                </a:ext>
              </a:extLst>
            </p:cNvPr>
            <p:cNvSpPr/>
            <p:nvPr/>
          </p:nvSpPr>
          <p:spPr>
            <a:xfrm>
              <a:off x="2252663" y="1547813"/>
              <a:ext cx="1123950" cy="278020"/>
            </a:xfrm>
            <a:prstGeom prst="roundRect">
              <a:avLst>
                <a:gd name="adj" fmla="val 25232"/>
              </a:avLst>
            </a:prstGeom>
            <a:solidFill>
              <a:srgbClr val="9B9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08953E-0764-F161-F8A3-76267120EA23}"/>
                </a:ext>
              </a:extLst>
            </p:cNvPr>
            <p:cNvSpPr txBox="1"/>
            <p:nvPr/>
          </p:nvSpPr>
          <p:spPr>
            <a:xfrm>
              <a:off x="2466626" y="1573882"/>
              <a:ext cx="6960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Portal Web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0EA0424-EC90-E39C-65EA-BBAE544A8607}"/>
                </a:ext>
              </a:extLst>
            </p:cNvPr>
            <p:cNvSpPr/>
            <p:nvPr/>
          </p:nvSpPr>
          <p:spPr>
            <a:xfrm>
              <a:off x="3629024" y="1547813"/>
              <a:ext cx="4314825" cy="278020"/>
            </a:xfrm>
            <a:prstGeom prst="roundRect">
              <a:avLst>
                <a:gd name="adj" fmla="val 25232"/>
              </a:avLst>
            </a:prstGeom>
            <a:solidFill>
              <a:srgbClr val="9B9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E1ADD2-E71C-BAAC-A936-32B5B90504F3}"/>
                </a:ext>
              </a:extLst>
            </p:cNvPr>
            <p:cNvSpPr txBox="1"/>
            <p:nvPr/>
          </p:nvSpPr>
          <p:spPr>
            <a:xfrm>
              <a:off x="5145078" y="1573882"/>
              <a:ext cx="12827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의사결정지원</a:t>
              </a:r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(DSS) </a:t>
              </a:r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A27BAD5-FBE5-34FA-F8E4-5F2EB46A7270}"/>
                </a:ext>
              </a:extLst>
            </p:cNvPr>
            <p:cNvSpPr/>
            <p:nvPr/>
          </p:nvSpPr>
          <p:spPr>
            <a:xfrm>
              <a:off x="7991475" y="1549534"/>
              <a:ext cx="1146360" cy="278020"/>
            </a:xfrm>
            <a:prstGeom prst="roundRect">
              <a:avLst>
                <a:gd name="adj" fmla="val 25232"/>
              </a:avLst>
            </a:prstGeom>
            <a:solidFill>
              <a:srgbClr val="9B9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6A707B-2209-E7F2-AC4C-F24A23E9B1C5}"/>
                </a:ext>
              </a:extLst>
            </p:cNvPr>
            <p:cNvSpPr txBox="1"/>
            <p:nvPr/>
          </p:nvSpPr>
          <p:spPr>
            <a:xfrm>
              <a:off x="8269542" y="1575603"/>
              <a:ext cx="5902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API Web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9BD06DE9-1FB5-868F-2048-5A9FD634A15C}"/>
                </a:ext>
              </a:extLst>
            </p:cNvPr>
            <p:cNvSpPr/>
            <p:nvPr/>
          </p:nvSpPr>
          <p:spPr>
            <a:xfrm>
              <a:off x="2229644" y="1972950"/>
              <a:ext cx="544512" cy="613088"/>
            </a:xfrm>
            <a:prstGeom prst="roundRect">
              <a:avLst>
                <a:gd name="adj" fmla="val 14299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41B03-E72D-AA92-3F58-5E0B59DF32F0}"/>
                </a:ext>
              </a:extLst>
            </p:cNvPr>
            <p:cNvSpPr txBox="1"/>
            <p:nvPr/>
          </p:nvSpPr>
          <p:spPr>
            <a:xfrm>
              <a:off x="2230031" y="2111960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기능소개</a:t>
              </a:r>
              <a:endPara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및 설명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BB67EBB-0695-27D0-D7AF-691F5A76D739}"/>
                </a:ext>
              </a:extLst>
            </p:cNvPr>
            <p:cNvSpPr/>
            <p:nvPr/>
          </p:nvSpPr>
          <p:spPr>
            <a:xfrm>
              <a:off x="2832101" y="1972950"/>
              <a:ext cx="544512" cy="613088"/>
            </a:xfrm>
            <a:prstGeom prst="roundRect">
              <a:avLst>
                <a:gd name="adj" fmla="val 14299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017C78-1BAA-6610-54D1-86CB493261F2}"/>
                </a:ext>
              </a:extLst>
            </p:cNvPr>
            <p:cNvSpPr txBox="1"/>
            <p:nvPr/>
          </p:nvSpPr>
          <p:spPr>
            <a:xfrm>
              <a:off x="2877372" y="2111960"/>
              <a:ext cx="4539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재난</a:t>
              </a:r>
              <a:endPara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매뉴얼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360CAE72-DB39-5A02-13EB-8CF568DDD99E}"/>
                </a:ext>
              </a:extLst>
            </p:cNvPr>
            <p:cNvSpPr/>
            <p:nvPr/>
          </p:nvSpPr>
          <p:spPr>
            <a:xfrm>
              <a:off x="3609974" y="1972950"/>
              <a:ext cx="544512" cy="613088"/>
            </a:xfrm>
            <a:prstGeom prst="roundRect">
              <a:avLst>
                <a:gd name="adj" fmla="val 14299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57B71D-51B1-CB89-C72B-2F425E61EC28}"/>
                </a:ext>
              </a:extLst>
            </p:cNvPr>
            <p:cNvSpPr txBox="1"/>
            <p:nvPr/>
          </p:nvSpPr>
          <p:spPr>
            <a:xfrm>
              <a:off x="3595133" y="2111960"/>
              <a:ext cx="574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산불 상황</a:t>
              </a:r>
              <a:endPara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서비스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E393933-CF1B-5338-3C3D-F877177F28B4}"/>
                </a:ext>
              </a:extLst>
            </p:cNvPr>
            <p:cNvSpPr/>
            <p:nvPr/>
          </p:nvSpPr>
          <p:spPr>
            <a:xfrm>
              <a:off x="4215679" y="1972950"/>
              <a:ext cx="544512" cy="613088"/>
            </a:xfrm>
            <a:prstGeom prst="roundRect">
              <a:avLst>
                <a:gd name="adj" fmla="val 14299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B6EA14-4C6A-41F4-7F5D-73E253697B4A}"/>
                </a:ext>
              </a:extLst>
            </p:cNvPr>
            <p:cNvSpPr txBox="1"/>
            <p:nvPr/>
          </p:nvSpPr>
          <p:spPr>
            <a:xfrm>
              <a:off x="4200838" y="2111960"/>
              <a:ext cx="574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폭염 한파</a:t>
              </a:r>
              <a:endPara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서비스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025579D-48CF-3DDA-32C1-F1EFC9B85F5B}"/>
                </a:ext>
              </a:extLst>
            </p:cNvPr>
            <p:cNvSpPr/>
            <p:nvPr/>
          </p:nvSpPr>
          <p:spPr>
            <a:xfrm>
              <a:off x="4806542" y="1972950"/>
              <a:ext cx="544512" cy="613088"/>
            </a:xfrm>
            <a:prstGeom prst="roundRect">
              <a:avLst>
                <a:gd name="adj" fmla="val 14299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EE2C8E7-C2CF-6B5B-7381-0F859867566A}"/>
                </a:ext>
              </a:extLst>
            </p:cNvPr>
            <p:cNvSpPr/>
            <p:nvPr/>
          </p:nvSpPr>
          <p:spPr>
            <a:xfrm>
              <a:off x="5409792" y="1972950"/>
              <a:ext cx="544512" cy="613088"/>
            </a:xfrm>
            <a:prstGeom prst="roundRect">
              <a:avLst>
                <a:gd name="adj" fmla="val 14299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333B2D2-C47F-D0C7-58AD-2EDBCB07A5FC}"/>
                </a:ext>
              </a:extLst>
            </p:cNvPr>
            <p:cNvSpPr/>
            <p:nvPr/>
          </p:nvSpPr>
          <p:spPr>
            <a:xfrm>
              <a:off x="6013042" y="1972950"/>
              <a:ext cx="544512" cy="613088"/>
            </a:xfrm>
            <a:prstGeom prst="roundRect">
              <a:avLst>
                <a:gd name="adj" fmla="val 14299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5EC4B7C-7FD0-3B47-DA86-2AEC24489393}"/>
                </a:ext>
              </a:extLst>
            </p:cNvPr>
            <p:cNvSpPr/>
            <p:nvPr/>
          </p:nvSpPr>
          <p:spPr>
            <a:xfrm>
              <a:off x="6609942" y="1972950"/>
              <a:ext cx="544512" cy="613088"/>
            </a:xfrm>
            <a:prstGeom prst="roundRect">
              <a:avLst>
                <a:gd name="adj" fmla="val 14299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5D4C227-DE2F-737F-B706-49A562DA7B78}"/>
                </a:ext>
              </a:extLst>
            </p:cNvPr>
            <p:cNvSpPr txBox="1"/>
            <p:nvPr/>
          </p:nvSpPr>
          <p:spPr>
            <a:xfrm>
              <a:off x="4851812" y="2111960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서비스</a:t>
              </a:r>
              <a:endPara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#3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56907D-86E8-8ED9-FC93-4CD48D536414}"/>
                </a:ext>
              </a:extLst>
            </p:cNvPr>
            <p:cNvSpPr txBox="1"/>
            <p:nvPr/>
          </p:nvSpPr>
          <p:spPr>
            <a:xfrm>
              <a:off x="5457516" y="2111960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서비스</a:t>
              </a:r>
              <a:endPara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#4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0F750D-A8E6-FBE9-9028-DAC1D88C2E0B}"/>
                </a:ext>
              </a:extLst>
            </p:cNvPr>
            <p:cNvSpPr txBox="1"/>
            <p:nvPr/>
          </p:nvSpPr>
          <p:spPr>
            <a:xfrm>
              <a:off x="6053549" y="2111960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서비스</a:t>
              </a:r>
              <a:endPara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#5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7F31009-F79D-B215-84A1-9AD5C185B0A9}"/>
                </a:ext>
              </a:extLst>
            </p:cNvPr>
            <p:cNvSpPr txBox="1"/>
            <p:nvPr/>
          </p:nvSpPr>
          <p:spPr>
            <a:xfrm>
              <a:off x="6655212" y="2111960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서비스</a:t>
              </a:r>
              <a:endPara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#6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4807CA16-C626-0600-CDFD-7071791F75E7}"/>
                </a:ext>
              </a:extLst>
            </p:cNvPr>
            <p:cNvSpPr/>
            <p:nvPr/>
          </p:nvSpPr>
          <p:spPr>
            <a:xfrm>
              <a:off x="7394483" y="1980093"/>
              <a:ext cx="1743352" cy="263045"/>
            </a:xfrm>
            <a:prstGeom prst="roundRect">
              <a:avLst>
                <a:gd name="adj" fmla="val 25232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CB3FD1F-A397-0516-55E8-0BF423053A2C}"/>
                </a:ext>
              </a:extLst>
            </p:cNvPr>
            <p:cNvSpPr txBox="1"/>
            <p:nvPr/>
          </p:nvSpPr>
          <p:spPr>
            <a:xfrm>
              <a:off x="7991885" y="2006162"/>
              <a:ext cx="5485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API GW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D6BC89-7EA9-4D2A-FC01-FF71AA86D175}"/>
                </a:ext>
              </a:extLst>
            </p:cNvPr>
            <p:cNvSpPr/>
            <p:nvPr/>
          </p:nvSpPr>
          <p:spPr>
            <a:xfrm>
              <a:off x="7394483" y="2318578"/>
              <a:ext cx="544512" cy="263045"/>
            </a:xfrm>
            <a:prstGeom prst="roundRect">
              <a:avLst>
                <a:gd name="adj" fmla="val 25232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4BE5CB-007F-5682-90D9-D53430C15CFB}"/>
                </a:ext>
              </a:extLst>
            </p:cNvPr>
            <p:cNvSpPr txBox="1"/>
            <p:nvPr/>
          </p:nvSpPr>
          <p:spPr>
            <a:xfrm>
              <a:off x="7388042" y="2342378"/>
              <a:ext cx="5533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진단 </a:t>
              </a:r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API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4BC862F-BBB4-5FE6-6C38-5F9FED31F8BB}"/>
                </a:ext>
              </a:extLst>
            </p:cNvPr>
            <p:cNvSpPr/>
            <p:nvPr/>
          </p:nvSpPr>
          <p:spPr>
            <a:xfrm>
              <a:off x="7997916" y="2318578"/>
              <a:ext cx="544512" cy="263045"/>
            </a:xfrm>
            <a:prstGeom prst="roundRect">
              <a:avLst>
                <a:gd name="adj" fmla="val 25232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B80EDBC-EC6A-62F1-C0A7-8544941BAF03}"/>
                </a:ext>
              </a:extLst>
            </p:cNvPr>
            <p:cNvSpPr txBox="1"/>
            <p:nvPr/>
          </p:nvSpPr>
          <p:spPr>
            <a:xfrm>
              <a:off x="7991476" y="2342378"/>
              <a:ext cx="5533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예측 </a:t>
              </a:r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API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84DE7CA-62C1-0F1B-6C45-1B3790CFE245}"/>
                </a:ext>
              </a:extLst>
            </p:cNvPr>
            <p:cNvSpPr/>
            <p:nvPr/>
          </p:nvSpPr>
          <p:spPr>
            <a:xfrm>
              <a:off x="8592529" y="2318578"/>
              <a:ext cx="544512" cy="263045"/>
            </a:xfrm>
            <a:prstGeom prst="roundRect">
              <a:avLst>
                <a:gd name="adj" fmla="val 25232"/>
              </a:avLst>
            </a:prstGeom>
            <a:solidFill>
              <a:srgbClr val="7E7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D6E297-2189-0C5F-B7DF-042D55B4773F}"/>
                </a:ext>
              </a:extLst>
            </p:cNvPr>
            <p:cNvSpPr txBox="1"/>
            <p:nvPr/>
          </p:nvSpPr>
          <p:spPr>
            <a:xfrm>
              <a:off x="8691086" y="2342378"/>
              <a:ext cx="3433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API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36FAD59F-EC85-A195-9E1C-F0A9353DD1C0}"/>
                </a:ext>
              </a:extLst>
            </p:cNvPr>
            <p:cNvSpPr/>
            <p:nvPr/>
          </p:nvSpPr>
          <p:spPr>
            <a:xfrm>
              <a:off x="2229644" y="2815911"/>
              <a:ext cx="873125" cy="1391757"/>
            </a:xfrm>
            <a:prstGeom prst="roundRect">
              <a:avLst>
                <a:gd name="adj" fmla="val 7027"/>
              </a:avLst>
            </a:prstGeom>
            <a:solidFill>
              <a:srgbClr val="64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58D7D88-CB23-0517-0F5A-B0B7F5A202A9}"/>
                </a:ext>
              </a:extLst>
            </p:cNvPr>
            <p:cNvSpPr txBox="1"/>
            <p:nvPr/>
          </p:nvSpPr>
          <p:spPr>
            <a:xfrm>
              <a:off x="2396742" y="3403657"/>
              <a:ext cx="5389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S-Brain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0C16B13E-F160-D1CD-3CD4-555C1FB30EE4}"/>
                </a:ext>
              </a:extLst>
            </p:cNvPr>
            <p:cNvSpPr/>
            <p:nvPr/>
          </p:nvSpPr>
          <p:spPr>
            <a:xfrm>
              <a:off x="2229644" y="4508981"/>
              <a:ext cx="873125" cy="934557"/>
            </a:xfrm>
            <a:prstGeom prst="roundRect">
              <a:avLst>
                <a:gd name="adj" fmla="val 7754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F36E422-FA8A-04C1-F557-638FCB35FB36}"/>
                </a:ext>
              </a:extLst>
            </p:cNvPr>
            <p:cNvSpPr txBox="1"/>
            <p:nvPr/>
          </p:nvSpPr>
          <p:spPr>
            <a:xfrm>
              <a:off x="2347051" y="4868537"/>
              <a:ext cx="6383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Mart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0E4291C0-E848-3E41-8324-3476F631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0443" y="2943225"/>
              <a:ext cx="723243" cy="373961"/>
            </a:xfrm>
            <a:prstGeom prst="rect">
              <a:avLst/>
            </a:prstGeom>
          </p:spPr>
        </p:pic>
        <p:pic>
          <p:nvPicPr>
            <p:cNvPr id="81" name="그래픽 80">
              <a:extLst>
                <a:ext uri="{FF2B5EF4-FFF2-40B4-BE49-F238E27FC236}">
                  <a16:creationId xmlns:a16="http://schemas.microsoft.com/office/drawing/2014/main" id="{273CE9E2-850A-2C5B-6C15-A6537DD59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0443" y="3203592"/>
              <a:ext cx="723243" cy="373961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4304F49-1CE9-436E-9A9D-35DC5A10859D}"/>
                </a:ext>
              </a:extLst>
            </p:cNvPr>
            <p:cNvSpPr txBox="1"/>
            <p:nvPr/>
          </p:nvSpPr>
          <p:spPr>
            <a:xfrm>
              <a:off x="3732367" y="3078749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DW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83" name="그래픽 82">
              <a:extLst>
                <a:ext uri="{FF2B5EF4-FFF2-40B4-BE49-F238E27FC236}">
                  <a16:creationId xmlns:a16="http://schemas.microsoft.com/office/drawing/2014/main" id="{4A2FB190-B9ED-263A-3694-95DC59D7C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6599" y="2956155"/>
              <a:ext cx="723243" cy="373961"/>
            </a:xfrm>
            <a:prstGeom prst="rect">
              <a:avLst/>
            </a:prstGeom>
          </p:spPr>
        </p:pic>
        <p:pic>
          <p:nvPicPr>
            <p:cNvPr id="84" name="그래픽 83">
              <a:extLst>
                <a:ext uri="{FF2B5EF4-FFF2-40B4-BE49-F238E27FC236}">
                  <a16:creationId xmlns:a16="http://schemas.microsoft.com/office/drawing/2014/main" id="{5BEB2D88-C956-A3C3-86F1-5C45FBB7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4396" y="3081686"/>
              <a:ext cx="723243" cy="373961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5EB40F12-83EE-E4C4-5159-9A5AC567E87A}"/>
                </a:ext>
              </a:extLst>
            </p:cNvPr>
            <p:cNvSpPr/>
            <p:nvPr/>
          </p:nvSpPr>
          <p:spPr>
            <a:xfrm>
              <a:off x="5932898" y="2956156"/>
              <a:ext cx="1518442" cy="627625"/>
            </a:xfrm>
            <a:prstGeom prst="roundRect">
              <a:avLst>
                <a:gd name="adj" fmla="val 11982"/>
              </a:avLst>
            </a:prstGeom>
            <a:solidFill>
              <a:srgbClr val="64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6FC9CFA-8CE9-7E4F-244C-4A6A897B7560}"/>
                </a:ext>
              </a:extLst>
            </p:cNvPr>
            <p:cNvSpPr txBox="1"/>
            <p:nvPr/>
          </p:nvSpPr>
          <p:spPr>
            <a:xfrm>
              <a:off x="6369755" y="3152001"/>
              <a:ext cx="6447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Lake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B5EC905-B93C-71C3-A306-645AEB285EB9}"/>
                </a:ext>
              </a:extLst>
            </p:cNvPr>
            <p:cNvSpPr/>
            <p:nvPr/>
          </p:nvSpPr>
          <p:spPr>
            <a:xfrm>
              <a:off x="3540919" y="3891988"/>
              <a:ext cx="5429250" cy="249006"/>
            </a:xfrm>
            <a:prstGeom prst="roundRect">
              <a:avLst>
                <a:gd name="adj" fmla="val 27798"/>
              </a:avLst>
            </a:prstGeom>
            <a:solidFill>
              <a:srgbClr val="64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9E03E40-64FF-B9A7-A56E-126BB2BEB7FD}"/>
                </a:ext>
              </a:extLst>
            </p:cNvPr>
            <p:cNvSpPr txBox="1"/>
            <p:nvPr/>
          </p:nvSpPr>
          <p:spPr>
            <a:xfrm>
              <a:off x="5878678" y="3907404"/>
              <a:ext cx="753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수집기</a:t>
              </a: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521778AE-83FE-C99B-07AD-AEF8A4D99337}"/>
                </a:ext>
              </a:extLst>
            </p:cNvPr>
            <p:cNvSpPr/>
            <p:nvPr/>
          </p:nvSpPr>
          <p:spPr>
            <a:xfrm>
              <a:off x="3376613" y="2817371"/>
              <a:ext cx="5760428" cy="1391532"/>
            </a:xfrm>
            <a:prstGeom prst="roundRect">
              <a:avLst>
                <a:gd name="adj" fmla="val 4867"/>
              </a:avLst>
            </a:prstGeom>
            <a:noFill/>
            <a:ln w="12700">
              <a:solidFill>
                <a:srgbClr val="645FA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ED43992C-0B0F-8D69-3446-1EC8F68BE47B}"/>
                </a:ext>
              </a:extLst>
            </p:cNvPr>
            <p:cNvSpPr/>
            <p:nvPr/>
          </p:nvSpPr>
          <p:spPr>
            <a:xfrm>
              <a:off x="3376613" y="4508981"/>
              <a:ext cx="2700337" cy="934557"/>
            </a:xfrm>
            <a:prstGeom prst="roundRect">
              <a:avLst>
                <a:gd name="adj" fmla="val 7754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4A909ECF-38FF-0868-95A2-0FF13E8E592B}"/>
                </a:ext>
              </a:extLst>
            </p:cNvPr>
            <p:cNvSpPr/>
            <p:nvPr/>
          </p:nvSpPr>
          <p:spPr>
            <a:xfrm>
              <a:off x="3456373" y="4601966"/>
              <a:ext cx="1051333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73DD4D2D-2CCB-B51E-7796-3D9232DEAF02}"/>
                </a:ext>
              </a:extLst>
            </p:cNvPr>
            <p:cNvSpPr/>
            <p:nvPr/>
          </p:nvSpPr>
          <p:spPr>
            <a:xfrm>
              <a:off x="3456373" y="4995029"/>
              <a:ext cx="1051333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9CDF64C2-2F85-DC72-21D8-56E2A872D818}"/>
                </a:ext>
              </a:extLst>
            </p:cNvPr>
            <p:cNvSpPr/>
            <p:nvPr/>
          </p:nvSpPr>
          <p:spPr>
            <a:xfrm>
              <a:off x="4543303" y="4601966"/>
              <a:ext cx="683542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BF1F3584-EB22-93CD-1405-7434375299D6}"/>
                </a:ext>
              </a:extLst>
            </p:cNvPr>
            <p:cNvSpPr/>
            <p:nvPr/>
          </p:nvSpPr>
          <p:spPr>
            <a:xfrm>
              <a:off x="4543303" y="4995028"/>
              <a:ext cx="683542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93641CF-F9F2-843B-F2F1-ABA5D52BD3C0}"/>
                </a:ext>
              </a:extLst>
            </p:cNvPr>
            <p:cNvSpPr/>
            <p:nvPr/>
          </p:nvSpPr>
          <p:spPr>
            <a:xfrm>
              <a:off x="5264697" y="4601966"/>
              <a:ext cx="721766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416997F1-40B1-7566-8D7B-7311A033E68C}"/>
                </a:ext>
              </a:extLst>
            </p:cNvPr>
            <p:cNvSpPr/>
            <p:nvPr/>
          </p:nvSpPr>
          <p:spPr>
            <a:xfrm>
              <a:off x="5264697" y="4995028"/>
              <a:ext cx="721766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1DB404D-82CB-6E35-C803-613EEE47632F}"/>
                </a:ext>
              </a:extLst>
            </p:cNvPr>
            <p:cNvSpPr txBox="1"/>
            <p:nvPr/>
          </p:nvSpPr>
          <p:spPr>
            <a:xfrm>
              <a:off x="3665287" y="4672142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행정안전부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886084E-5FBA-88D6-C45E-3B3E495A50EB}"/>
                </a:ext>
              </a:extLst>
            </p:cNvPr>
            <p:cNvSpPr txBox="1"/>
            <p:nvPr/>
          </p:nvSpPr>
          <p:spPr>
            <a:xfrm>
              <a:off x="4662406" y="4672142"/>
              <a:ext cx="4539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산림청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69ED31-D608-CCF1-16D1-23E503A67593}"/>
                </a:ext>
              </a:extLst>
            </p:cNvPr>
            <p:cNvSpPr txBox="1"/>
            <p:nvPr/>
          </p:nvSpPr>
          <p:spPr>
            <a:xfrm>
              <a:off x="5403114" y="4672142"/>
              <a:ext cx="4539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기상청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77207CA-ABEB-CC50-28B0-240BA0090E15}"/>
                </a:ext>
              </a:extLst>
            </p:cNvPr>
            <p:cNvSpPr txBox="1"/>
            <p:nvPr/>
          </p:nvSpPr>
          <p:spPr>
            <a:xfrm>
              <a:off x="3631625" y="5070953"/>
              <a:ext cx="7008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K-Weather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94A18D5-7037-0401-D8B0-1D794E927055}"/>
                </a:ext>
              </a:extLst>
            </p:cNvPr>
            <p:cNvSpPr txBox="1"/>
            <p:nvPr/>
          </p:nvSpPr>
          <p:spPr>
            <a:xfrm>
              <a:off x="4572641" y="5070953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국토교통부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14ACF4-1D30-CA54-BD38-D0C96F25D417}"/>
                </a:ext>
              </a:extLst>
            </p:cNvPr>
            <p:cNvSpPr txBox="1"/>
            <p:nvPr/>
          </p:nvSpPr>
          <p:spPr>
            <a:xfrm>
              <a:off x="5313347" y="5070953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센서데이터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25A7E6E8-6F85-4B3A-6DFB-D0995008F220}"/>
                </a:ext>
              </a:extLst>
            </p:cNvPr>
            <p:cNvSpPr/>
            <p:nvPr/>
          </p:nvSpPr>
          <p:spPr>
            <a:xfrm>
              <a:off x="6181748" y="4508981"/>
              <a:ext cx="1425644" cy="934557"/>
            </a:xfrm>
            <a:prstGeom prst="roundRect">
              <a:avLst>
                <a:gd name="adj" fmla="val 7754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50AF419C-446C-B0DC-D670-9FD168D78E2A}"/>
                </a:ext>
              </a:extLst>
            </p:cNvPr>
            <p:cNvSpPr/>
            <p:nvPr/>
          </p:nvSpPr>
          <p:spPr>
            <a:xfrm>
              <a:off x="6292439" y="4601966"/>
              <a:ext cx="1210880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778D49C8-8BB2-CB28-603D-66A0DE710ABF}"/>
                </a:ext>
              </a:extLst>
            </p:cNvPr>
            <p:cNvSpPr/>
            <p:nvPr/>
          </p:nvSpPr>
          <p:spPr>
            <a:xfrm>
              <a:off x="6292439" y="4995028"/>
              <a:ext cx="1210880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92B529-122F-A99B-12CA-40559733C0CC}"/>
                </a:ext>
              </a:extLst>
            </p:cNvPr>
            <p:cNvSpPr txBox="1"/>
            <p:nvPr/>
          </p:nvSpPr>
          <p:spPr>
            <a:xfrm>
              <a:off x="6452783" y="4672142"/>
              <a:ext cx="8835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Crawling </a:t>
              </a:r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BCD6E1-FC88-4322-8097-438B74EF9653}"/>
                </a:ext>
              </a:extLst>
            </p:cNvPr>
            <p:cNvSpPr txBox="1"/>
            <p:nvPr/>
          </p:nvSpPr>
          <p:spPr>
            <a:xfrm>
              <a:off x="6554573" y="5070953"/>
              <a:ext cx="6799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SNS </a:t>
              </a:r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B2DF2A85-2C3C-A560-A50A-614F55A2813A}"/>
                </a:ext>
              </a:extLst>
            </p:cNvPr>
            <p:cNvSpPr/>
            <p:nvPr/>
          </p:nvSpPr>
          <p:spPr>
            <a:xfrm>
              <a:off x="7708883" y="4508981"/>
              <a:ext cx="1425644" cy="934557"/>
            </a:xfrm>
            <a:prstGeom prst="roundRect">
              <a:avLst>
                <a:gd name="adj" fmla="val 7754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B967D4FC-924B-3355-FE91-96C04122CC50}"/>
                </a:ext>
              </a:extLst>
            </p:cNvPr>
            <p:cNvSpPr/>
            <p:nvPr/>
          </p:nvSpPr>
          <p:spPr>
            <a:xfrm>
              <a:off x="7819574" y="4601966"/>
              <a:ext cx="1210880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CFF82F27-CEA0-73B1-C5BD-6E1D54F1AD0C}"/>
                </a:ext>
              </a:extLst>
            </p:cNvPr>
            <p:cNvSpPr/>
            <p:nvPr/>
          </p:nvSpPr>
          <p:spPr>
            <a:xfrm>
              <a:off x="7819574" y="4995028"/>
              <a:ext cx="1210880" cy="355797"/>
            </a:xfrm>
            <a:prstGeom prst="roundRect">
              <a:avLst>
                <a:gd name="adj" fmla="val 198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6881FCA-7183-F04B-CCE4-29979D9B0901}"/>
                </a:ext>
              </a:extLst>
            </p:cNvPr>
            <p:cNvSpPr txBox="1"/>
            <p:nvPr/>
          </p:nvSpPr>
          <p:spPr>
            <a:xfrm>
              <a:off x="8185903" y="4672142"/>
              <a:ext cx="4716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Image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941A0A-7D62-ED66-A1B9-F0C059703176}"/>
                </a:ext>
              </a:extLst>
            </p:cNvPr>
            <p:cNvSpPr txBox="1"/>
            <p:nvPr/>
          </p:nvSpPr>
          <p:spPr>
            <a:xfrm>
              <a:off x="8088922" y="5070953"/>
              <a:ext cx="6655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Document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B760EB2-8802-B2C1-0950-B373F79E945A}"/>
                </a:ext>
              </a:extLst>
            </p:cNvPr>
            <p:cNvSpPr txBox="1"/>
            <p:nvPr/>
          </p:nvSpPr>
          <p:spPr>
            <a:xfrm>
              <a:off x="4626267" y="3358127"/>
              <a:ext cx="8899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645FAA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</a:t>
              </a:r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645FAA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645FAA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집계 데이터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BC2DC64-39BF-D6F4-6FE8-F6F9EF39362F}"/>
                </a:ext>
              </a:extLst>
            </p:cNvPr>
            <p:cNvSpPr txBox="1"/>
            <p:nvPr/>
          </p:nvSpPr>
          <p:spPr>
            <a:xfrm>
              <a:off x="3861815" y="3693921"/>
              <a:ext cx="8739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645FAA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정형 데이터 수집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3514D67-94CB-473F-E349-E67690320D38}"/>
                </a:ext>
              </a:extLst>
            </p:cNvPr>
            <p:cNvSpPr txBox="1"/>
            <p:nvPr/>
          </p:nvSpPr>
          <p:spPr>
            <a:xfrm>
              <a:off x="6724000" y="3693921"/>
              <a:ext cx="12041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645FAA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정형</a:t>
              </a:r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645FAA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645FAA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비정형 데이터 수집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5547CB5-BEA2-3581-06E1-AA8793F86BA3}"/>
                </a:ext>
              </a:extLst>
            </p:cNvPr>
            <p:cNvSpPr txBox="1"/>
            <p:nvPr/>
          </p:nvSpPr>
          <p:spPr>
            <a:xfrm>
              <a:off x="3760265" y="4318557"/>
              <a:ext cx="9108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Structured 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CAB4ABE-BCD3-FDC6-96A8-CB8077AB9D5B}"/>
                </a:ext>
              </a:extLst>
            </p:cNvPr>
            <p:cNvSpPr txBox="1"/>
            <p:nvPr/>
          </p:nvSpPr>
          <p:spPr>
            <a:xfrm>
              <a:off x="5629704" y="4318557"/>
              <a:ext cx="12025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Semi-Structured 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4CD5A7-139D-183B-2D1E-B2BCBB26821D}"/>
                </a:ext>
              </a:extLst>
            </p:cNvPr>
            <p:cNvSpPr txBox="1"/>
            <p:nvPr/>
          </p:nvSpPr>
          <p:spPr>
            <a:xfrm>
              <a:off x="7353362" y="4318557"/>
              <a:ext cx="10326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Unstructured 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893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구축사례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7897959" cy="27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재난안전 빅데이터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등을 활용한 지능형 의사결정 지원 시스템 플랫폼 구축</a:t>
            </a:r>
            <a:endParaRPr lang="en-US" altLang="ko-KR" sz="11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52650" y="497082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ASK(AI Safe Korea) DSS 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 사례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D250C910-3D03-01C2-E6AD-49DCB4218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8" y="521933"/>
            <a:ext cx="600153" cy="354636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4C84CE7-0640-19CB-A999-D46522A07F46}"/>
              </a:ext>
            </a:extLst>
          </p:cNvPr>
          <p:cNvGrpSpPr/>
          <p:nvPr/>
        </p:nvGrpSpPr>
        <p:grpSpPr>
          <a:xfrm>
            <a:off x="842704" y="1519669"/>
            <a:ext cx="8234621" cy="4307135"/>
            <a:chOff x="795079" y="1196827"/>
            <a:chExt cx="8362157" cy="4373843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C65953B4-363F-545F-50AD-1F4A828E545B}"/>
                </a:ext>
              </a:extLst>
            </p:cNvPr>
            <p:cNvSpPr/>
            <p:nvPr/>
          </p:nvSpPr>
          <p:spPr>
            <a:xfrm>
              <a:off x="795079" y="1464147"/>
              <a:ext cx="1090872" cy="1829122"/>
            </a:xfrm>
            <a:prstGeom prst="roundRect">
              <a:avLst>
                <a:gd name="adj" fmla="val 11273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119DEE39-C5B7-9566-ED64-B1027095A0D7}"/>
                </a:ext>
              </a:extLst>
            </p:cNvPr>
            <p:cNvSpPr/>
            <p:nvPr/>
          </p:nvSpPr>
          <p:spPr>
            <a:xfrm>
              <a:off x="863599" y="1752600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행정안전부</a:t>
              </a: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87264EDB-0B64-92EF-F3DF-4B77AB0F3876}"/>
                </a:ext>
              </a:extLst>
            </p:cNvPr>
            <p:cNvSpPr/>
            <p:nvPr/>
          </p:nvSpPr>
          <p:spPr>
            <a:xfrm>
              <a:off x="863599" y="1995487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기상청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E793C366-6D55-0EC5-BE81-E7EBD317A54D}"/>
                </a:ext>
              </a:extLst>
            </p:cNvPr>
            <p:cNvSpPr/>
            <p:nvPr/>
          </p:nvSpPr>
          <p:spPr>
            <a:xfrm>
              <a:off x="863599" y="2235993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산림청</a:t>
              </a:r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F63C0B5A-6852-FD67-A1E7-7A0ACE4A0371}"/>
                </a:ext>
              </a:extLst>
            </p:cNvPr>
            <p:cNvSpPr/>
            <p:nvPr/>
          </p:nvSpPr>
          <p:spPr>
            <a:xfrm>
              <a:off x="863599" y="2476498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K-Weather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420ADBD6-4B32-1B6F-B919-9C7D73787D8A}"/>
                </a:ext>
              </a:extLst>
            </p:cNvPr>
            <p:cNvSpPr/>
            <p:nvPr/>
          </p:nvSpPr>
          <p:spPr>
            <a:xfrm>
              <a:off x="863599" y="2717003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국토교총부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0E937E47-77CC-0FC0-CF91-5461EFF6E433}"/>
                </a:ext>
              </a:extLst>
            </p:cNvPr>
            <p:cNvSpPr/>
            <p:nvPr/>
          </p:nvSpPr>
          <p:spPr>
            <a:xfrm>
              <a:off x="863599" y="2957508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센서데이터</a:t>
              </a: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80BF36E4-A8C5-4F07-AD4F-158FC46F54CE}"/>
                </a:ext>
              </a:extLst>
            </p:cNvPr>
            <p:cNvSpPr/>
            <p:nvPr/>
          </p:nvSpPr>
          <p:spPr>
            <a:xfrm>
              <a:off x="795079" y="3339305"/>
              <a:ext cx="1090872" cy="982664"/>
            </a:xfrm>
            <a:prstGeom prst="roundRect">
              <a:avLst>
                <a:gd name="adj" fmla="val 14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3627FDF0-DA00-AE59-EA15-1548D044D3F8}"/>
                </a:ext>
              </a:extLst>
            </p:cNvPr>
            <p:cNvSpPr/>
            <p:nvPr/>
          </p:nvSpPr>
          <p:spPr>
            <a:xfrm>
              <a:off x="863599" y="3758471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Crawling </a:t>
              </a:r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C4F03B76-5179-DECE-73D7-F8389DD47FB1}"/>
                </a:ext>
              </a:extLst>
            </p:cNvPr>
            <p:cNvSpPr/>
            <p:nvPr/>
          </p:nvSpPr>
          <p:spPr>
            <a:xfrm>
              <a:off x="863599" y="3996596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SNS </a:t>
              </a:r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8D79682C-7D69-E08E-E7C3-9ACD284D076D}"/>
                </a:ext>
              </a:extLst>
            </p:cNvPr>
            <p:cNvSpPr/>
            <p:nvPr/>
          </p:nvSpPr>
          <p:spPr>
            <a:xfrm>
              <a:off x="795079" y="4372767"/>
              <a:ext cx="1090872" cy="982664"/>
            </a:xfrm>
            <a:prstGeom prst="roundRect">
              <a:avLst>
                <a:gd name="adj" fmla="val 14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1128651D-0807-358C-BA50-5D6ED0F56761}"/>
                </a:ext>
              </a:extLst>
            </p:cNvPr>
            <p:cNvSpPr/>
            <p:nvPr/>
          </p:nvSpPr>
          <p:spPr>
            <a:xfrm>
              <a:off x="863599" y="4760911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Image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70F5D46-A5D7-A64D-7FCA-90E85478AFDA}"/>
                </a:ext>
              </a:extLst>
            </p:cNvPr>
            <p:cNvSpPr/>
            <p:nvPr/>
          </p:nvSpPr>
          <p:spPr>
            <a:xfrm>
              <a:off x="863599" y="4999035"/>
              <a:ext cx="958851" cy="206375"/>
            </a:xfrm>
            <a:prstGeom prst="roundRect">
              <a:avLst>
                <a:gd name="adj" fmla="val 3550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Document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76CDBEF-DE55-22FC-FB7C-52497714787D}"/>
                </a:ext>
              </a:extLst>
            </p:cNvPr>
            <p:cNvSpPr txBox="1"/>
            <p:nvPr/>
          </p:nvSpPr>
          <p:spPr>
            <a:xfrm>
              <a:off x="885101" y="1518900"/>
              <a:ext cx="9108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Structured 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13A3FCB-8113-94D5-9EB6-A00C5EBCD1DE}"/>
                </a:ext>
              </a:extLst>
            </p:cNvPr>
            <p:cNvSpPr txBox="1"/>
            <p:nvPr/>
          </p:nvSpPr>
          <p:spPr>
            <a:xfrm>
              <a:off x="824187" y="4459117"/>
              <a:ext cx="10326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Unstructured 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F599A03-3C07-9C61-9237-9C7B9A1C2A3D}"/>
                </a:ext>
              </a:extLst>
            </p:cNvPr>
            <p:cNvSpPr txBox="1"/>
            <p:nvPr/>
          </p:nvSpPr>
          <p:spPr>
            <a:xfrm>
              <a:off x="860255" y="341244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Semi-Structured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8" name="사각형: 둥근 위쪽 모서리 137">
              <a:extLst>
                <a:ext uri="{FF2B5EF4-FFF2-40B4-BE49-F238E27FC236}">
                  <a16:creationId xmlns:a16="http://schemas.microsoft.com/office/drawing/2014/main" id="{996CAEA8-AA87-9885-C3AE-15F899F847C0}"/>
                </a:ext>
              </a:extLst>
            </p:cNvPr>
            <p:cNvSpPr/>
            <p:nvPr/>
          </p:nvSpPr>
          <p:spPr>
            <a:xfrm>
              <a:off x="1935491" y="1463820"/>
              <a:ext cx="4829640" cy="571822"/>
            </a:xfrm>
            <a:prstGeom prst="round2SameRect">
              <a:avLst>
                <a:gd name="adj1" fmla="val 22515"/>
                <a:gd name="adj2" fmla="val 0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284EC011-959B-0072-C7AD-FB2955792444}"/>
                </a:ext>
              </a:extLst>
            </p:cNvPr>
            <p:cNvSpPr/>
            <p:nvPr/>
          </p:nvSpPr>
          <p:spPr>
            <a:xfrm>
              <a:off x="2074069" y="1752600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Select Dataset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0F7E0F81-7389-1210-4DCC-6B58DE358884}"/>
                </a:ext>
              </a:extLst>
            </p:cNvPr>
            <p:cNvSpPr/>
            <p:nvPr/>
          </p:nvSpPr>
          <p:spPr>
            <a:xfrm>
              <a:off x="3233738" y="1752600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Train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C5E951C1-B3C5-EF2B-D06E-D4DAA6E678E7}"/>
                </a:ext>
              </a:extLst>
            </p:cNvPr>
            <p:cNvSpPr/>
            <p:nvPr/>
          </p:nvSpPr>
          <p:spPr>
            <a:xfrm>
              <a:off x="4393407" y="1752600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Predict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A8305DA4-C0D1-B349-2AF6-6A7495D357A3}"/>
                </a:ext>
              </a:extLst>
            </p:cNvPr>
            <p:cNvSpPr/>
            <p:nvPr/>
          </p:nvSpPr>
          <p:spPr>
            <a:xfrm>
              <a:off x="5560219" y="1752600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Management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2204789-BA04-054A-E43A-C745F9E96A60}"/>
                </a:ext>
              </a:extLst>
            </p:cNvPr>
            <p:cNvSpPr txBox="1"/>
            <p:nvPr/>
          </p:nvSpPr>
          <p:spPr>
            <a:xfrm>
              <a:off x="4082271" y="1514137"/>
              <a:ext cx="5389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App UI</a:t>
              </a:r>
              <a:endPara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4" name="사각형: 둥근 위쪽 모서리 143">
              <a:extLst>
                <a:ext uri="{FF2B5EF4-FFF2-40B4-BE49-F238E27FC236}">
                  <a16:creationId xmlns:a16="http://schemas.microsoft.com/office/drawing/2014/main" id="{BB9AA2AB-B596-A40B-3105-3BDA391F6BA6}"/>
                </a:ext>
              </a:extLst>
            </p:cNvPr>
            <p:cNvSpPr/>
            <p:nvPr/>
          </p:nvSpPr>
          <p:spPr>
            <a:xfrm>
              <a:off x="1935491" y="2087754"/>
              <a:ext cx="4829640" cy="57182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38065DB8-9EDF-52FC-64A7-CF9B0DC870A8}"/>
                </a:ext>
              </a:extLst>
            </p:cNvPr>
            <p:cNvSpPr/>
            <p:nvPr/>
          </p:nvSpPr>
          <p:spPr>
            <a:xfrm>
              <a:off x="2074069" y="2376534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이미지 인식</a:t>
              </a:r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37FD2D57-3A18-39ED-3C31-5D391851B1BD}"/>
                </a:ext>
              </a:extLst>
            </p:cNvPr>
            <p:cNvSpPr/>
            <p:nvPr/>
          </p:nvSpPr>
          <p:spPr>
            <a:xfrm>
              <a:off x="3233738" y="2376534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자연어 처리</a:t>
              </a:r>
            </a:p>
          </p:txBody>
        </p:sp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106B3FF8-3C4B-2142-3E8A-48A9FBF215E4}"/>
                </a:ext>
              </a:extLst>
            </p:cNvPr>
            <p:cNvSpPr/>
            <p:nvPr/>
          </p:nvSpPr>
          <p:spPr>
            <a:xfrm>
              <a:off x="4393407" y="2376534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강화학습</a:t>
              </a:r>
            </a:p>
          </p:txBody>
        </p:sp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4471B8D9-E36F-C670-B163-C47991EA69C7}"/>
                </a:ext>
              </a:extLst>
            </p:cNvPr>
            <p:cNvSpPr/>
            <p:nvPr/>
          </p:nvSpPr>
          <p:spPr>
            <a:xfrm>
              <a:off x="5560219" y="2376534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이상탐지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8EB8F3D-B2A8-9239-4AA3-BCE718FA86D7}"/>
                </a:ext>
              </a:extLst>
            </p:cNvPr>
            <p:cNvSpPr txBox="1"/>
            <p:nvPr/>
          </p:nvSpPr>
          <p:spPr>
            <a:xfrm>
              <a:off x="3962848" y="2138071"/>
              <a:ext cx="77777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App Engine</a:t>
              </a:r>
              <a:endPara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0" name="사각형: 둥근 위쪽 모서리 149">
              <a:extLst>
                <a:ext uri="{FF2B5EF4-FFF2-40B4-BE49-F238E27FC236}">
                  <a16:creationId xmlns:a16="http://schemas.microsoft.com/office/drawing/2014/main" id="{D007203D-D464-6042-CEA0-D0C23A0EF11E}"/>
                </a:ext>
              </a:extLst>
            </p:cNvPr>
            <p:cNvSpPr/>
            <p:nvPr/>
          </p:nvSpPr>
          <p:spPr>
            <a:xfrm>
              <a:off x="1935491" y="2712274"/>
              <a:ext cx="4829640" cy="1284322"/>
            </a:xfrm>
            <a:prstGeom prst="round2SameRect">
              <a:avLst>
                <a:gd name="adj1" fmla="val 0"/>
                <a:gd name="adj2" fmla="val 10012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BF8BA9D6-7FD6-7EE9-C6F4-B008B8A35851}"/>
                </a:ext>
              </a:extLst>
            </p:cNvPr>
            <p:cNvSpPr/>
            <p:nvPr/>
          </p:nvSpPr>
          <p:spPr>
            <a:xfrm>
              <a:off x="2074069" y="3001055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Regression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5A3DF1D3-5CCD-CE49-37AE-DF791FA80011}"/>
                </a:ext>
              </a:extLst>
            </p:cNvPr>
            <p:cNvSpPr/>
            <p:nvPr/>
          </p:nvSpPr>
          <p:spPr>
            <a:xfrm>
              <a:off x="3233738" y="3001055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K-NN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CEA7AD96-335C-731C-0479-CA272D1093F1}"/>
                </a:ext>
              </a:extLst>
            </p:cNvPr>
            <p:cNvSpPr/>
            <p:nvPr/>
          </p:nvSpPr>
          <p:spPr>
            <a:xfrm>
              <a:off x="4393407" y="3001055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K-Means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8429B9EA-626C-93E8-2345-3386418BB7D9}"/>
                </a:ext>
              </a:extLst>
            </p:cNvPr>
            <p:cNvSpPr/>
            <p:nvPr/>
          </p:nvSpPr>
          <p:spPr>
            <a:xfrm>
              <a:off x="5560219" y="3001055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Sequence to Sequence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237424E-1EC6-EBA7-0D7F-9A9E9863BDDC}"/>
                </a:ext>
              </a:extLst>
            </p:cNvPr>
            <p:cNvSpPr txBox="1"/>
            <p:nvPr/>
          </p:nvSpPr>
          <p:spPr>
            <a:xfrm>
              <a:off x="3531643" y="2762592"/>
              <a:ext cx="16401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Machine Learning Algorithm</a:t>
              </a:r>
              <a:endPara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6C5A547F-3F10-1B79-289D-418AFEB39AC9}"/>
                </a:ext>
              </a:extLst>
            </p:cNvPr>
            <p:cNvSpPr/>
            <p:nvPr/>
          </p:nvSpPr>
          <p:spPr>
            <a:xfrm>
              <a:off x="2074069" y="3243277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RNN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C7C3F6A2-C755-18BD-5C15-5D8641AD6D3B}"/>
                </a:ext>
              </a:extLst>
            </p:cNvPr>
            <p:cNvSpPr/>
            <p:nvPr/>
          </p:nvSpPr>
          <p:spPr>
            <a:xfrm>
              <a:off x="3233738" y="3243277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CNN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AA6473A-50DD-2B29-6C16-58F2055CDA1C}"/>
                </a:ext>
              </a:extLst>
            </p:cNvPr>
            <p:cNvSpPr/>
            <p:nvPr/>
          </p:nvSpPr>
          <p:spPr>
            <a:xfrm>
              <a:off x="4393407" y="3243277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Auto Encoder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A9620B9A-863A-ED55-EF8F-65BADE4EA3F9}"/>
                </a:ext>
              </a:extLst>
            </p:cNvPr>
            <p:cNvSpPr/>
            <p:nvPr/>
          </p:nvSpPr>
          <p:spPr>
            <a:xfrm>
              <a:off x="5560219" y="3243277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Naïve Bayes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7718F756-B495-2509-E91E-66B8AB8FBC6E}"/>
                </a:ext>
              </a:extLst>
            </p:cNvPr>
            <p:cNvSpPr/>
            <p:nvPr/>
          </p:nvSpPr>
          <p:spPr>
            <a:xfrm>
              <a:off x="2074069" y="3486559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MLP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C1FB10FB-EF51-7235-E47D-81F3FA5B5D9D}"/>
                </a:ext>
              </a:extLst>
            </p:cNvPr>
            <p:cNvSpPr/>
            <p:nvPr/>
          </p:nvSpPr>
          <p:spPr>
            <a:xfrm>
              <a:off x="3233738" y="3486559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Gradient Boosting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1F7B722E-5D66-C88F-4A1A-5E093B7B8686}"/>
                </a:ext>
              </a:extLst>
            </p:cNvPr>
            <p:cNvSpPr/>
            <p:nvPr/>
          </p:nvSpPr>
          <p:spPr>
            <a:xfrm>
              <a:off x="4393407" y="3486559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SVN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24170C5B-F63E-F721-3390-F6A39180F717}"/>
                </a:ext>
              </a:extLst>
            </p:cNvPr>
            <p:cNvSpPr/>
            <p:nvPr/>
          </p:nvSpPr>
          <p:spPr>
            <a:xfrm>
              <a:off x="5560219" y="3486559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GAN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1A2097C7-A8BC-C06E-422D-1FB8B795DA3D}"/>
                </a:ext>
              </a:extLst>
            </p:cNvPr>
            <p:cNvSpPr/>
            <p:nvPr/>
          </p:nvSpPr>
          <p:spPr>
            <a:xfrm>
              <a:off x="2074069" y="3727460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BERT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DB98BB13-B8B9-72C7-93E4-CD8C19267855}"/>
                </a:ext>
              </a:extLst>
            </p:cNvPr>
            <p:cNvSpPr/>
            <p:nvPr/>
          </p:nvSpPr>
          <p:spPr>
            <a:xfrm>
              <a:off x="3233738" y="3727460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Attention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99ECBF8A-A042-2067-DE6C-826C2679D438}"/>
                </a:ext>
              </a:extLst>
            </p:cNvPr>
            <p:cNvSpPr/>
            <p:nvPr/>
          </p:nvSpPr>
          <p:spPr>
            <a:xfrm>
              <a:off x="4393407" y="3727460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Transformer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FB82AF83-13AD-AD98-9736-A5A889E0648F}"/>
                </a:ext>
              </a:extLst>
            </p:cNvPr>
            <p:cNvSpPr/>
            <p:nvPr/>
          </p:nvSpPr>
          <p:spPr>
            <a:xfrm>
              <a:off x="5560219" y="3727460"/>
              <a:ext cx="1073943" cy="206375"/>
            </a:xfrm>
            <a:prstGeom prst="roundRect">
              <a:avLst>
                <a:gd name="adj" fmla="val 3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Ensemble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8C420EDD-6675-371B-616A-7EC1E881666E}"/>
                </a:ext>
              </a:extLst>
            </p:cNvPr>
            <p:cNvSpPr/>
            <p:nvPr/>
          </p:nvSpPr>
          <p:spPr>
            <a:xfrm>
              <a:off x="6814671" y="1464146"/>
              <a:ext cx="1079173" cy="2532449"/>
            </a:xfrm>
            <a:prstGeom prst="roundRect">
              <a:avLst>
                <a:gd name="adj" fmla="val 8404"/>
              </a:avLst>
            </a:prstGeom>
            <a:solidFill>
              <a:srgbClr val="C7C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7B93F47-4920-BD13-1B35-806801EB994A}"/>
                </a:ext>
              </a:extLst>
            </p:cNvPr>
            <p:cNvSpPr txBox="1"/>
            <p:nvPr/>
          </p:nvSpPr>
          <p:spPr>
            <a:xfrm>
              <a:off x="7160934" y="1503512"/>
              <a:ext cx="38664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챗봇</a:t>
              </a:r>
              <a:endPara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18843578-46A0-8EEB-8F44-DB580594974E}"/>
                </a:ext>
              </a:extLst>
            </p:cNvPr>
            <p:cNvSpPr/>
            <p:nvPr/>
          </p:nvSpPr>
          <p:spPr>
            <a:xfrm>
              <a:off x="6880621" y="1752600"/>
              <a:ext cx="947270" cy="449262"/>
            </a:xfrm>
            <a:prstGeom prst="roundRect">
              <a:avLst>
                <a:gd name="adj" fmla="val 134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NLP/NLU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7B57058D-0D7C-C98A-F3CC-3AF801052FEF}"/>
                </a:ext>
              </a:extLst>
            </p:cNvPr>
            <p:cNvSpPr/>
            <p:nvPr/>
          </p:nvSpPr>
          <p:spPr>
            <a:xfrm>
              <a:off x="6880621" y="2324945"/>
              <a:ext cx="947270" cy="449262"/>
            </a:xfrm>
            <a:prstGeom prst="roundRect">
              <a:avLst>
                <a:gd name="adj" fmla="val 134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INTENT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3BD178B8-F5EA-149F-A79F-5436BA5487AF}"/>
                </a:ext>
              </a:extLst>
            </p:cNvPr>
            <p:cNvSpPr/>
            <p:nvPr/>
          </p:nvSpPr>
          <p:spPr>
            <a:xfrm>
              <a:off x="6880621" y="2896406"/>
              <a:ext cx="947270" cy="449262"/>
            </a:xfrm>
            <a:prstGeom prst="roundRect">
              <a:avLst>
                <a:gd name="adj" fmla="val 134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NER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3" name="사각형: 둥근 모서리 172">
              <a:extLst>
                <a:ext uri="{FF2B5EF4-FFF2-40B4-BE49-F238E27FC236}">
                  <a16:creationId xmlns:a16="http://schemas.microsoft.com/office/drawing/2014/main" id="{19070A2B-EBAD-C9E8-8D9A-6469E633BAB6}"/>
                </a:ext>
              </a:extLst>
            </p:cNvPr>
            <p:cNvSpPr/>
            <p:nvPr/>
          </p:nvSpPr>
          <p:spPr>
            <a:xfrm>
              <a:off x="6880621" y="3468303"/>
              <a:ext cx="947270" cy="449262"/>
            </a:xfrm>
            <a:prstGeom prst="roundRect">
              <a:avLst>
                <a:gd name="adj" fmla="val 134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MRC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410AF2A3-D08E-285A-B56A-6E7329C4D02D}"/>
                </a:ext>
              </a:extLst>
            </p:cNvPr>
            <p:cNvSpPr/>
            <p:nvPr/>
          </p:nvSpPr>
          <p:spPr>
            <a:xfrm>
              <a:off x="1940253" y="4055625"/>
              <a:ext cx="5953591" cy="1515045"/>
            </a:xfrm>
            <a:prstGeom prst="roundRect">
              <a:avLst>
                <a:gd name="adj" fmla="val 7618"/>
              </a:avLst>
            </a:prstGeom>
            <a:solidFill>
              <a:srgbClr val="EDE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5" name="사각형: 둥근 위쪽 모서리 174">
              <a:extLst>
                <a:ext uri="{FF2B5EF4-FFF2-40B4-BE49-F238E27FC236}">
                  <a16:creationId xmlns:a16="http://schemas.microsoft.com/office/drawing/2014/main" id="{8CF40250-16A9-96CF-A2E1-62C2DDAE76D9}"/>
                </a:ext>
              </a:extLst>
            </p:cNvPr>
            <p:cNvSpPr/>
            <p:nvPr/>
          </p:nvSpPr>
          <p:spPr>
            <a:xfrm rot="16200000">
              <a:off x="1681861" y="4423812"/>
              <a:ext cx="1420215" cy="778669"/>
            </a:xfrm>
            <a:prstGeom prst="round2SameRect">
              <a:avLst>
                <a:gd name="adj1" fmla="val 17044"/>
                <a:gd name="adj2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6" name="사각형: 둥근 위쪽 모서리 175">
              <a:extLst>
                <a:ext uri="{FF2B5EF4-FFF2-40B4-BE49-F238E27FC236}">
                  <a16:creationId xmlns:a16="http://schemas.microsoft.com/office/drawing/2014/main" id="{42B9EF80-E8AA-BD73-35E7-365C244A2035}"/>
                </a:ext>
              </a:extLst>
            </p:cNvPr>
            <p:cNvSpPr/>
            <p:nvPr/>
          </p:nvSpPr>
          <p:spPr>
            <a:xfrm rot="16200000">
              <a:off x="4229675" y="2710175"/>
              <a:ext cx="534132" cy="3319858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7" name="사각형: 둥근 위쪽 모서리 176">
              <a:extLst>
                <a:ext uri="{FF2B5EF4-FFF2-40B4-BE49-F238E27FC236}">
                  <a16:creationId xmlns:a16="http://schemas.microsoft.com/office/drawing/2014/main" id="{E1363E39-7A01-238D-0B2A-6C1093490FED}"/>
                </a:ext>
              </a:extLst>
            </p:cNvPr>
            <p:cNvSpPr/>
            <p:nvPr/>
          </p:nvSpPr>
          <p:spPr>
            <a:xfrm rot="16200000">
              <a:off x="5894542" y="4420676"/>
              <a:ext cx="1420215" cy="78494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8" name="사각형: 둥근 위쪽 모서리 177">
              <a:extLst>
                <a:ext uri="{FF2B5EF4-FFF2-40B4-BE49-F238E27FC236}">
                  <a16:creationId xmlns:a16="http://schemas.microsoft.com/office/drawing/2014/main" id="{1905BA6A-211B-6B3D-4A8D-3C3C74F44D97}"/>
                </a:ext>
              </a:extLst>
            </p:cNvPr>
            <p:cNvSpPr/>
            <p:nvPr/>
          </p:nvSpPr>
          <p:spPr>
            <a:xfrm rot="5400000">
              <a:off x="6731855" y="4423812"/>
              <a:ext cx="1420215" cy="778669"/>
            </a:xfrm>
            <a:prstGeom prst="round2SameRect">
              <a:avLst>
                <a:gd name="adj1" fmla="val 17044"/>
                <a:gd name="adj2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D105E239-B380-B5B6-A297-1C89537F48D2}"/>
                </a:ext>
              </a:extLst>
            </p:cNvPr>
            <p:cNvSpPr/>
            <p:nvPr/>
          </p:nvSpPr>
          <p:spPr>
            <a:xfrm>
              <a:off x="2047877" y="4443358"/>
              <a:ext cx="688181" cy="396252"/>
            </a:xfrm>
            <a:prstGeom prst="roundRect">
              <a:avLst>
                <a:gd name="adj" fmla="val 153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Real-Time</a:t>
              </a:r>
            </a:p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Collection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5E2DC19D-DA16-3238-76E9-AA0BD9693854}"/>
                </a:ext>
              </a:extLst>
            </p:cNvPr>
            <p:cNvSpPr/>
            <p:nvPr/>
          </p:nvSpPr>
          <p:spPr>
            <a:xfrm>
              <a:off x="2047877" y="4922979"/>
              <a:ext cx="688181" cy="396252"/>
            </a:xfrm>
            <a:prstGeom prst="roundRect">
              <a:avLst>
                <a:gd name="adj" fmla="val 153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Batch</a:t>
              </a:r>
            </a:p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55E9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Collection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28A4892-4B3D-7B5D-E2AF-53C5294DB0D7}"/>
                </a:ext>
              </a:extLst>
            </p:cNvPr>
            <p:cNvSpPr txBox="1"/>
            <p:nvPr/>
          </p:nvSpPr>
          <p:spPr>
            <a:xfrm>
              <a:off x="2078901" y="4153414"/>
              <a:ext cx="6383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Collection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1B4EBA9-4D40-F716-360F-2491D46C1619}"/>
                </a:ext>
              </a:extLst>
            </p:cNvPr>
            <p:cNvSpPr txBox="1"/>
            <p:nvPr/>
          </p:nvSpPr>
          <p:spPr>
            <a:xfrm>
              <a:off x="2895522" y="4261136"/>
              <a:ext cx="5389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Storage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83" name="그래픽 182">
              <a:extLst>
                <a:ext uri="{FF2B5EF4-FFF2-40B4-BE49-F238E27FC236}">
                  <a16:creationId xmlns:a16="http://schemas.microsoft.com/office/drawing/2014/main" id="{64E7F5D9-37A0-BDE0-A521-55E4B3A0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89960" y="4181877"/>
              <a:ext cx="723243" cy="373961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302ECF7-8BF8-AC28-DBAB-AAF4D24E7AB1}"/>
                </a:ext>
              </a:extLst>
            </p:cNvPr>
            <p:cNvSpPr txBox="1"/>
            <p:nvPr/>
          </p:nvSpPr>
          <p:spPr>
            <a:xfrm>
              <a:off x="3587727" y="4293255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재난대응</a:t>
              </a:r>
              <a:endPara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6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Lake</a:t>
              </a:r>
              <a:endPara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B69D5A60-A6E7-CAC5-C31B-F144A93B3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92911" y="4181877"/>
              <a:ext cx="723243" cy="373961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C011D60-25DF-0A0A-766A-FF8A75C144FC}"/>
                </a:ext>
              </a:extLst>
            </p:cNvPr>
            <p:cNvSpPr txBox="1"/>
            <p:nvPr/>
          </p:nvSpPr>
          <p:spPr>
            <a:xfrm>
              <a:off x="5275263" y="4293255"/>
              <a:ext cx="7585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재난대응</a:t>
              </a:r>
              <a:endPara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6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Warehouse</a:t>
              </a:r>
              <a:endPara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CAAA865A-86DF-27F0-3A35-9106D528B339}"/>
                </a:ext>
              </a:extLst>
            </p:cNvPr>
            <p:cNvSpPr/>
            <p:nvPr/>
          </p:nvSpPr>
          <p:spPr>
            <a:xfrm>
              <a:off x="4367177" y="4265640"/>
              <a:ext cx="774139" cy="205270"/>
            </a:xfrm>
            <a:prstGeom prst="roundRect">
              <a:avLst>
                <a:gd name="adj" fmla="val 29282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No SQL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A24BBCF-01AB-0CAE-5C07-165EBDB39D05}"/>
                </a:ext>
              </a:extLst>
            </p:cNvPr>
            <p:cNvSpPr txBox="1"/>
            <p:nvPr/>
          </p:nvSpPr>
          <p:spPr>
            <a:xfrm>
              <a:off x="3741786" y="4640826"/>
              <a:ext cx="1451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Real-Time Data Processing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0" name="사각형: 둥근 모서리 189">
              <a:extLst>
                <a:ext uri="{FF2B5EF4-FFF2-40B4-BE49-F238E27FC236}">
                  <a16:creationId xmlns:a16="http://schemas.microsoft.com/office/drawing/2014/main" id="{D57AE60D-FEB4-7A7E-F12C-4CDFF618618C}"/>
                </a:ext>
              </a:extLst>
            </p:cNvPr>
            <p:cNvSpPr/>
            <p:nvPr/>
          </p:nvSpPr>
          <p:spPr>
            <a:xfrm>
              <a:off x="2872862" y="4839610"/>
              <a:ext cx="1010957" cy="205270"/>
            </a:xfrm>
            <a:prstGeom prst="roundRect">
              <a:avLst>
                <a:gd name="adj" fmla="val 316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실시간 이벤트 처리</a:t>
              </a:r>
            </a:p>
          </p:txBody>
        </p:sp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89E1A575-E18C-4A4D-317A-D2517465B4B9}"/>
                </a:ext>
              </a:extLst>
            </p:cNvPr>
            <p:cNvSpPr/>
            <p:nvPr/>
          </p:nvSpPr>
          <p:spPr>
            <a:xfrm>
              <a:off x="3993019" y="4839610"/>
              <a:ext cx="1010957" cy="205270"/>
            </a:xfrm>
            <a:prstGeom prst="roundRect">
              <a:avLst>
                <a:gd name="adj" fmla="val 316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</a:t>
              </a:r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시간 단위 통계</a:t>
              </a:r>
            </a:p>
          </p:txBody>
        </p:sp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422DF11C-FC92-2C86-76EF-7D5A81F193DA}"/>
                </a:ext>
              </a:extLst>
            </p:cNvPr>
            <p:cNvSpPr/>
            <p:nvPr/>
          </p:nvSpPr>
          <p:spPr>
            <a:xfrm>
              <a:off x="5113177" y="4839610"/>
              <a:ext cx="1010957" cy="205270"/>
            </a:xfrm>
            <a:prstGeom prst="roundRect">
              <a:avLst>
                <a:gd name="adj" fmla="val 316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[ML] Prediction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515C506-FB22-ED18-5D0E-7B1EFCBEB8EA}"/>
                </a:ext>
              </a:extLst>
            </p:cNvPr>
            <p:cNvSpPr txBox="1"/>
            <p:nvPr/>
          </p:nvSpPr>
          <p:spPr>
            <a:xfrm>
              <a:off x="3854798" y="5105023"/>
              <a:ext cx="12250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Batch Data Processing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C8D36D48-3DAB-5A2A-2F29-344B533AFDA3}"/>
                </a:ext>
              </a:extLst>
            </p:cNvPr>
            <p:cNvSpPr/>
            <p:nvPr/>
          </p:nvSpPr>
          <p:spPr>
            <a:xfrm>
              <a:off x="2872862" y="5303807"/>
              <a:ext cx="1010957" cy="205270"/>
            </a:xfrm>
            <a:prstGeom prst="roundRect">
              <a:avLst>
                <a:gd name="adj" fmla="val 316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실시간 이벤트 처리</a:t>
              </a:r>
            </a:p>
          </p:txBody>
        </p:sp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7B7365CC-2A90-5F6F-D934-61E2C413ECB3}"/>
                </a:ext>
              </a:extLst>
            </p:cNvPr>
            <p:cNvSpPr/>
            <p:nvPr/>
          </p:nvSpPr>
          <p:spPr>
            <a:xfrm>
              <a:off x="3993019" y="5303807"/>
              <a:ext cx="1010957" cy="205270"/>
            </a:xfrm>
            <a:prstGeom prst="roundRect">
              <a:avLst>
                <a:gd name="adj" fmla="val 316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</a:t>
              </a:r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시간 단위 통계</a:t>
              </a:r>
            </a:p>
          </p:txBody>
        </p:sp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0BA44E89-5D38-52D1-B060-F2FFFF9B5331}"/>
                </a:ext>
              </a:extLst>
            </p:cNvPr>
            <p:cNvSpPr/>
            <p:nvPr/>
          </p:nvSpPr>
          <p:spPr>
            <a:xfrm>
              <a:off x="5113177" y="5303807"/>
              <a:ext cx="1010957" cy="205270"/>
            </a:xfrm>
            <a:prstGeom prst="roundRect">
              <a:avLst>
                <a:gd name="adj" fmla="val 316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3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[ML] Prediction</a:t>
              </a:r>
              <a:endParaRPr lang="ko-KR" altLang="en-US" sz="700" spc="-3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91E30EA3-6AAA-30C3-2EB8-308445946B81}"/>
                </a:ext>
              </a:extLst>
            </p:cNvPr>
            <p:cNvSpPr txBox="1"/>
            <p:nvPr/>
          </p:nvSpPr>
          <p:spPr>
            <a:xfrm>
              <a:off x="6323163" y="4153414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Analysis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1E15827-9A68-7819-6E5D-4376D4AFC5B5}"/>
                </a:ext>
              </a:extLst>
            </p:cNvPr>
            <p:cNvSpPr txBox="1"/>
            <p:nvPr/>
          </p:nvSpPr>
          <p:spPr>
            <a:xfrm>
              <a:off x="7051482" y="4153414"/>
              <a:ext cx="75212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Visualization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99" name="그래픽 198">
              <a:extLst>
                <a:ext uri="{FF2B5EF4-FFF2-40B4-BE49-F238E27FC236}">
                  <a16:creationId xmlns:a16="http://schemas.microsoft.com/office/drawing/2014/main" id="{30143915-2350-E76A-C899-B02EAEB7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01143" y="4439195"/>
              <a:ext cx="617926" cy="319506"/>
            </a:xfrm>
            <a:prstGeom prst="rect">
              <a:avLst/>
            </a:prstGeom>
          </p:spPr>
        </p:pic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BC95689-C4D6-96F5-4F0D-9E7FE6263ED6}"/>
                </a:ext>
              </a:extLst>
            </p:cNvPr>
            <p:cNvSpPr txBox="1"/>
            <p:nvPr/>
          </p:nvSpPr>
          <p:spPr>
            <a:xfrm>
              <a:off x="6388197" y="4566468"/>
              <a:ext cx="4539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학습결과</a:t>
              </a:r>
            </a:p>
          </p:txBody>
        </p:sp>
        <p:pic>
          <p:nvPicPr>
            <p:cNvPr id="201" name="그래픽 200">
              <a:extLst>
                <a:ext uri="{FF2B5EF4-FFF2-40B4-BE49-F238E27FC236}">
                  <a16:creationId xmlns:a16="http://schemas.microsoft.com/office/drawing/2014/main" id="{F7DC3096-D272-0F64-750B-3F4D08E0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97961" y="4839611"/>
              <a:ext cx="621108" cy="364184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8BD7ED79-7AEF-0D99-8BDC-3D36FF7CE740}"/>
                </a:ext>
              </a:extLst>
            </p:cNvPr>
            <p:cNvSpPr txBox="1"/>
            <p:nvPr/>
          </p:nvSpPr>
          <p:spPr>
            <a:xfrm>
              <a:off x="6309650" y="5198526"/>
              <a:ext cx="6110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재난대응</a:t>
              </a:r>
              <a:endPara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6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의사지원 마트</a:t>
              </a:r>
            </a:p>
          </p:txBody>
        </p:sp>
        <p:pic>
          <p:nvPicPr>
            <p:cNvPr id="203" name="그래픽 202">
              <a:extLst>
                <a:ext uri="{FF2B5EF4-FFF2-40B4-BE49-F238E27FC236}">
                  <a16:creationId xmlns:a16="http://schemas.microsoft.com/office/drawing/2014/main" id="{9BF687A1-5386-4E2F-4E97-54FAF35A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24699" y="4466647"/>
              <a:ext cx="640557" cy="407627"/>
            </a:xfrm>
            <a:prstGeom prst="rect">
              <a:avLst/>
            </a:prstGeom>
          </p:spPr>
        </p:pic>
        <p:pic>
          <p:nvPicPr>
            <p:cNvPr id="204" name="그래픽 203">
              <a:extLst>
                <a:ext uri="{FF2B5EF4-FFF2-40B4-BE49-F238E27FC236}">
                  <a16:creationId xmlns:a16="http://schemas.microsoft.com/office/drawing/2014/main" id="{35C7FE6A-B2F2-EFA1-B9CA-4C776C677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18177" y="4931423"/>
              <a:ext cx="647079" cy="444149"/>
            </a:xfrm>
            <a:prstGeom prst="rect">
              <a:avLst/>
            </a:prstGeom>
          </p:spPr>
        </p:pic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C6FD3375-9473-80ED-EC21-5CAD5057DE53}"/>
                </a:ext>
              </a:extLst>
            </p:cNvPr>
            <p:cNvSpPr/>
            <p:nvPr/>
          </p:nvSpPr>
          <p:spPr>
            <a:xfrm>
              <a:off x="8048190" y="1463819"/>
              <a:ext cx="1109046" cy="514999"/>
            </a:xfrm>
            <a:prstGeom prst="roundRect">
              <a:avLst>
                <a:gd name="adj" fmla="val 10187"/>
              </a:avLst>
            </a:prstGeom>
            <a:solidFill>
              <a:srgbClr val="EC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Real Time</a:t>
              </a:r>
            </a:p>
            <a:p>
              <a:pPr algn="ctr"/>
              <a:r>
                <a:rPr lang="en-US" altLang="ko-KR" sz="900" dirty="0" err="1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Monitorung</a:t>
              </a:r>
              <a:endPara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A85194FD-F8F6-56A0-2D7F-DD23B897CF6A}"/>
                </a:ext>
              </a:extLst>
            </p:cNvPr>
            <p:cNvSpPr/>
            <p:nvPr/>
          </p:nvSpPr>
          <p:spPr>
            <a:xfrm>
              <a:off x="8048190" y="2134896"/>
              <a:ext cx="1109046" cy="514999"/>
            </a:xfrm>
            <a:prstGeom prst="roundRect">
              <a:avLst>
                <a:gd name="adj" fmla="val 10187"/>
              </a:avLst>
            </a:prstGeom>
            <a:solidFill>
              <a:srgbClr val="EC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재난 예측</a:t>
              </a:r>
              <a:endPara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2196A760-7BED-188E-7CCF-23224C8B5C85}"/>
                </a:ext>
              </a:extLst>
            </p:cNvPr>
            <p:cNvSpPr/>
            <p:nvPr/>
          </p:nvSpPr>
          <p:spPr>
            <a:xfrm>
              <a:off x="8048190" y="2808483"/>
              <a:ext cx="1109046" cy="514999"/>
            </a:xfrm>
            <a:prstGeom prst="roundRect">
              <a:avLst>
                <a:gd name="adj" fmla="val 10187"/>
              </a:avLst>
            </a:prstGeom>
            <a:solidFill>
              <a:srgbClr val="EC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비정상</a:t>
              </a:r>
              <a:endPara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탐지</a:t>
              </a:r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B8461F40-2497-FDD1-21E6-02A14F582E49}"/>
                </a:ext>
              </a:extLst>
            </p:cNvPr>
            <p:cNvSpPr/>
            <p:nvPr/>
          </p:nvSpPr>
          <p:spPr>
            <a:xfrm>
              <a:off x="8048190" y="3481591"/>
              <a:ext cx="1109046" cy="514999"/>
            </a:xfrm>
            <a:prstGeom prst="roundRect">
              <a:avLst>
                <a:gd name="adj" fmla="val 10187"/>
              </a:avLst>
            </a:prstGeom>
            <a:solidFill>
              <a:srgbClr val="EC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재난확산</a:t>
              </a:r>
              <a:endPara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예측</a:t>
              </a:r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CB25BA36-9A6E-5DDA-3E2E-2BE862269219}"/>
                </a:ext>
              </a:extLst>
            </p:cNvPr>
            <p:cNvSpPr/>
            <p:nvPr/>
          </p:nvSpPr>
          <p:spPr>
            <a:xfrm>
              <a:off x="8048190" y="4155461"/>
              <a:ext cx="1109046" cy="514999"/>
            </a:xfrm>
            <a:prstGeom prst="roundRect">
              <a:avLst>
                <a:gd name="adj" fmla="val 10187"/>
              </a:avLst>
            </a:prstGeom>
            <a:solidFill>
              <a:srgbClr val="EC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위험요인</a:t>
              </a:r>
              <a:endPara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예측</a:t>
              </a:r>
            </a:p>
          </p:txBody>
        </p:sp>
        <p:sp>
          <p:nvSpPr>
            <p:cNvPr id="210" name="사각형: 둥근 모서리 209">
              <a:extLst>
                <a:ext uri="{FF2B5EF4-FFF2-40B4-BE49-F238E27FC236}">
                  <a16:creationId xmlns:a16="http://schemas.microsoft.com/office/drawing/2014/main" id="{6740E35C-8EAD-D6D2-7F36-68B27E0B3CA2}"/>
                </a:ext>
              </a:extLst>
            </p:cNvPr>
            <p:cNvSpPr/>
            <p:nvPr/>
          </p:nvSpPr>
          <p:spPr>
            <a:xfrm>
              <a:off x="8048190" y="4839610"/>
              <a:ext cx="1109046" cy="514999"/>
            </a:xfrm>
            <a:prstGeom prst="roundRect">
              <a:avLst>
                <a:gd name="adj" fmla="val 10187"/>
              </a:avLst>
            </a:prstGeom>
            <a:solidFill>
              <a:srgbClr val="EC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의사결정</a:t>
              </a:r>
              <a:endPara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지원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E5E03DC-669B-E144-04DD-E63021068227}"/>
                </a:ext>
              </a:extLst>
            </p:cNvPr>
            <p:cNvSpPr txBox="1"/>
            <p:nvPr/>
          </p:nvSpPr>
          <p:spPr>
            <a:xfrm>
              <a:off x="935641" y="1196827"/>
              <a:ext cx="8803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Collection 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695445C9-A5D6-B914-8BE6-176747C85A7C}"/>
                </a:ext>
              </a:extLst>
            </p:cNvPr>
            <p:cNvSpPr/>
            <p:nvPr/>
          </p:nvSpPr>
          <p:spPr>
            <a:xfrm>
              <a:off x="900976" y="1268392"/>
              <a:ext cx="86449" cy="86449"/>
            </a:xfrm>
            <a:prstGeom prst="ellipse">
              <a:avLst/>
            </a:prstGeom>
            <a:noFill/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C956539-B7F7-F231-652E-EE24CE79D22C}"/>
                </a:ext>
              </a:extLst>
            </p:cNvPr>
            <p:cNvSpPr txBox="1"/>
            <p:nvPr/>
          </p:nvSpPr>
          <p:spPr>
            <a:xfrm>
              <a:off x="4042189" y="1196827"/>
              <a:ext cx="7024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Platform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92F816FF-27E9-3E50-6459-AF05AA3C2543}"/>
                </a:ext>
              </a:extLst>
            </p:cNvPr>
            <p:cNvSpPr/>
            <p:nvPr/>
          </p:nvSpPr>
          <p:spPr>
            <a:xfrm>
              <a:off x="4007524" y="1268392"/>
              <a:ext cx="86449" cy="86449"/>
            </a:xfrm>
            <a:prstGeom prst="ellipse">
              <a:avLst/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22B89AF-1D03-D8B1-2587-BF426DB9BF53}"/>
                </a:ext>
              </a:extLst>
            </p:cNvPr>
            <p:cNvSpPr txBox="1"/>
            <p:nvPr/>
          </p:nvSpPr>
          <p:spPr>
            <a:xfrm>
              <a:off x="6878544" y="1196827"/>
              <a:ext cx="90601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Communication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8605B5FE-40FE-B205-5D44-CE9AEBAB6D27}"/>
                </a:ext>
              </a:extLst>
            </p:cNvPr>
            <p:cNvSpPr/>
            <p:nvPr/>
          </p:nvSpPr>
          <p:spPr>
            <a:xfrm>
              <a:off x="6843879" y="1268392"/>
              <a:ext cx="86449" cy="86449"/>
            </a:xfrm>
            <a:prstGeom prst="ellipse">
              <a:avLst/>
            </a:prstGeom>
            <a:solidFill>
              <a:srgbClr val="C7C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78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구축사례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7897959" cy="27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재난안전 빅데이터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등을 활용한 지능형 의사결정 지원 시스템 플랫폼 구축</a:t>
            </a:r>
            <a:endParaRPr lang="en-US" altLang="ko-KR" sz="11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52649" y="497082"/>
            <a:ext cx="580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ASK(AI Safe Korea) DSS  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최적화 적용 사례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D250C910-3D03-01C2-E6AD-49DCB4218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8" y="521933"/>
            <a:ext cx="600153" cy="354636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B80327B-442C-5E48-AEB2-0054FB710A4A}"/>
              </a:ext>
            </a:extLst>
          </p:cNvPr>
          <p:cNvGrpSpPr/>
          <p:nvPr/>
        </p:nvGrpSpPr>
        <p:grpSpPr>
          <a:xfrm>
            <a:off x="819042" y="1609723"/>
            <a:ext cx="8264192" cy="4185237"/>
            <a:chOff x="819042" y="1685923"/>
            <a:chExt cx="8264192" cy="4185237"/>
          </a:xfrm>
        </p:grpSpPr>
        <p:sp>
          <p:nvSpPr>
            <p:cNvPr id="103" name="사각형: 둥근 위쪽 모서리 102">
              <a:extLst>
                <a:ext uri="{FF2B5EF4-FFF2-40B4-BE49-F238E27FC236}">
                  <a16:creationId xmlns:a16="http://schemas.microsoft.com/office/drawing/2014/main" id="{0C113890-97C6-5D6C-6699-4F86375B3C27}"/>
                </a:ext>
              </a:extLst>
            </p:cNvPr>
            <p:cNvSpPr/>
            <p:nvPr/>
          </p:nvSpPr>
          <p:spPr>
            <a:xfrm>
              <a:off x="819042" y="1685923"/>
              <a:ext cx="1385996" cy="311946"/>
            </a:xfrm>
            <a:prstGeom prst="round2SameRect">
              <a:avLst>
                <a:gd name="adj1" fmla="val 42817"/>
                <a:gd name="adj2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46F0641-E14C-48C1-1A1B-99C87C3BEA7B}"/>
                </a:ext>
              </a:extLst>
            </p:cNvPr>
            <p:cNvSpPr txBox="1"/>
            <p:nvPr/>
          </p:nvSpPr>
          <p:spPr>
            <a:xfrm>
              <a:off x="1027778" y="1734174"/>
              <a:ext cx="9685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Collection</a:t>
              </a:r>
              <a:endPara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5" name="사각형: 둥근 위쪽 모서리 104">
              <a:extLst>
                <a:ext uri="{FF2B5EF4-FFF2-40B4-BE49-F238E27FC236}">
                  <a16:creationId xmlns:a16="http://schemas.microsoft.com/office/drawing/2014/main" id="{5C6F4262-FCE1-C4D4-D6EB-C19B6DE3B9AB}"/>
                </a:ext>
              </a:extLst>
            </p:cNvPr>
            <p:cNvSpPr/>
            <p:nvPr/>
          </p:nvSpPr>
          <p:spPr>
            <a:xfrm rot="10800000">
              <a:off x="825497" y="2004216"/>
              <a:ext cx="1374775" cy="3606008"/>
            </a:xfrm>
            <a:prstGeom prst="round2SameRect">
              <a:avLst>
                <a:gd name="adj1" fmla="val 9351"/>
                <a:gd name="adj2" fmla="val 0"/>
              </a:avLst>
            </a:prstGeom>
            <a:noFill/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2065C90-693B-31A5-12B0-3A3996569690}"/>
                </a:ext>
              </a:extLst>
            </p:cNvPr>
            <p:cNvSpPr/>
            <p:nvPr/>
          </p:nvSpPr>
          <p:spPr>
            <a:xfrm>
              <a:off x="911363" y="2069778"/>
              <a:ext cx="1200805" cy="1714028"/>
            </a:xfrm>
            <a:prstGeom prst="roundRect">
              <a:avLst>
                <a:gd name="adj" fmla="val 552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9D55F31C-B75D-DFFC-7A30-0F3C6A1FCB9A}"/>
                </a:ext>
              </a:extLst>
            </p:cNvPr>
            <p:cNvSpPr/>
            <p:nvPr/>
          </p:nvSpPr>
          <p:spPr>
            <a:xfrm>
              <a:off x="974281" y="2326953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행정안전부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E9631CF7-02C9-B87B-7F5D-04DF06BBC072}"/>
                </a:ext>
              </a:extLst>
            </p:cNvPr>
            <p:cNvSpPr/>
            <p:nvPr/>
          </p:nvSpPr>
          <p:spPr>
            <a:xfrm>
              <a:off x="974281" y="2564426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기상청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98F7EBC1-9EB4-573A-FDAE-525769DAEF31}"/>
                </a:ext>
              </a:extLst>
            </p:cNvPr>
            <p:cNvSpPr/>
            <p:nvPr/>
          </p:nvSpPr>
          <p:spPr>
            <a:xfrm>
              <a:off x="974281" y="2801899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산림청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E0F6F7BB-A2A3-0DAC-049E-1799A251DCC2}"/>
                </a:ext>
              </a:extLst>
            </p:cNvPr>
            <p:cNvSpPr/>
            <p:nvPr/>
          </p:nvSpPr>
          <p:spPr>
            <a:xfrm>
              <a:off x="974281" y="3039372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K-Weather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D262AB4B-38E2-E385-D9AE-1392D9AC6503}"/>
                </a:ext>
              </a:extLst>
            </p:cNvPr>
            <p:cNvSpPr/>
            <p:nvPr/>
          </p:nvSpPr>
          <p:spPr>
            <a:xfrm>
              <a:off x="974281" y="3276845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국토교통부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AA2D9B9F-8BD1-824D-220E-754E954108C5}"/>
                </a:ext>
              </a:extLst>
            </p:cNvPr>
            <p:cNvSpPr/>
            <p:nvPr/>
          </p:nvSpPr>
          <p:spPr>
            <a:xfrm>
              <a:off x="974281" y="3514318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센서데이터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8B85322-AB4D-4A99-3D93-920E253278EE}"/>
                </a:ext>
              </a:extLst>
            </p:cNvPr>
            <p:cNvSpPr txBox="1"/>
            <p:nvPr/>
          </p:nvSpPr>
          <p:spPr>
            <a:xfrm>
              <a:off x="1056634" y="2093740"/>
              <a:ext cx="9108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Structured 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A4BED4CA-0696-81D2-2FC4-9AC20F12157F}"/>
                </a:ext>
              </a:extLst>
            </p:cNvPr>
            <p:cNvSpPr/>
            <p:nvPr/>
          </p:nvSpPr>
          <p:spPr>
            <a:xfrm>
              <a:off x="911363" y="3876035"/>
              <a:ext cx="1200805" cy="772165"/>
            </a:xfrm>
            <a:prstGeom prst="roundRect">
              <a:avLst>
                <a:gd name="adj" fmla="val 829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D616C1A-55F6-FA32-8A0A-57D6C6DFC844}"/>
                </a:ext>
              </a:extLst>
            </p:cNvPr>
            <p:cNvSpPr txBox="1"/>
            <p:nvPr/>
          </p:nvSpPr>
          <p:spPr>
            <a:xfrm>
              <a:off x="910761" y="3899997"/>
              <a:ext cx="12025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Semi-Structured 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0D944EC-F671-ED42-6F8F-B729E47E89B3}"/>
                </a:ext>
              </a:extLst>
            </p:cNvPr>
            <p:cNvSpPr/>
            <p:nvPr/>
          </p:nvSpPr>
          <p:spPr>
            <a:xfrm>
              <a:off x="974281" y="4135426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err="1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Clawling</a:t>
              </a:r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3EF9A33C-DA39-1F22-72E6-43FC9D0D67FA}"/>
                </a:ext>
              </a:extLst>
            </p:cNvPr>
            <p:cNvSpPr/>
            <p:nvPr/>
          </p:nvSpPr>
          <p:spPr>
            <a:xfrm>
              <a:off x="974281" y="4376963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SNS </a:t>
              </a:r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24C3CD55-72E5-9F2B-039E-77B16DCBFACA}"/>
                </a:ext>
              </a:extLst>
            </p:cNvPr>
            <p:cNvSpPr/>
            <p:nvPr/>
          </p:nvSpPr>
          <p:spPr>
            <a:xfrm>
              <a:off x="911363" y="4746779"/>
              <a:ext cx="1200805" cy="772165"/>
            </a:xfrm>
            <a:prstGeom prst="roundRect">
              <a:avLst>
                <a:gd name="adj" fmla="val 829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D3C36F3A-09B6-1C46-12E3-837F0B315EDE}"/>
                </a:ext>
              </a:extLst>
            </p:cNvPr>
            <p:cNvSpPr txBox="1"/>
            <p:nvPr/>
          </p:nvSpPr>
          <p:spPr>
            <a:xfrm>
              <a:off x="995720" y="4770741"/>
              <a:ext cx="10326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Unstructured Data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8" name="사각형: 둥근 모서리 217">
              <a:extLst>
                <a:ext uri="{FF2B5EF4-FFF2-40B4-BE49-F238E27FC236}">
                  <a16:creationId xmlns:a16="http://schemas.microsoft.com/office/drawing/2014/main" id="{1F5C3058-7141-FF33-C1CC-447241EA42B3}"/>
                </a:ext>
              </a:extLst>
            </p:cNvPr>
            <p:cNvSpPr/>
            <p:nvPr/>
          </p:nvSpPr>
          <p:spPr>
            <a:xfrm>
              <a:off x="974281" y="5006170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Image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9" name="사각형: 둥근 모서리 218">
              <a:extLst>
                <a:ext uri="{FF2B5EF4-FFF2-40B4-BE49-F238E27FC236}">
                  <a16:creationId xmlns:a16="http://schemas.microsoft.com/office/drawing/2014/main" id="{6A20D6E5-A62C-7733-304E-A12087A9B000}"/>
                </a:ext>
              </a:extLst>
            </p:cNvPr>
            <p:cNvSpPr/>
            <p:nvPr/>
          </p:nvSpPr>
          <p:spPr>
            <a:xfrm>
              <a:off x="974281" y="5247707"/>
              <a:ext cx="1075976" cy="201935"/>
            </a:xfrm>
            <a:prstGeom prst="roundRect">
              <a:avLst>
                <a:gd name="adj" fmla="val 3618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Document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0" name="사각형: 둥근 위쪽 모서리 219">
              <a:extLst>
                <a:ext uri="{FF2B5EF4-FFF2-40B4-BE49-F238E27FC236}">
                  <a16:creationId xmlns:a16="http://schemas.microsoft.com/office/drawing/2014/main" id="{612B0039-6B9E-CC88-9DCB-A97D311B3341}"/>
                </a:ext>
              </a:extLst>
            </p:cNvPr>
            <p:cNvSpPr/>
            <p:nvPr/>
          </p:nvSpPr>
          <p:spPr>
            <a:xfrm>
              <a:off x="2882791" y="1685923"/>
              <a:ext cx="4170471" cy="311946"/>
            </a:xfrm>
            <a:prstGeom prst="round2SameRect">
              <a:avLst>
                <a:gd name="adj1" fmla="val 42817"/>
                <a:gd name="adj2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624C115-E251-5CBB-D1A7-BD45BED42F26}"/>
                </a:ext>
              </a:extLst>
            </p:cNvPr>
            <p:cNvSpPr txBox="1"/>
            <p:nvPr/>
          </p:nvSpPr>
          <p:spPr>
            <a:xfrm>
              <a:off x="4370809" y="1734174"/>
              <a:ext cx="11929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Mammoth Platform</a:t>
              </a:r>
              <a:endPara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2" name="사각형: 둥근 위쪽 모서리 221">
              <a:extLst>
                <a:ext uri="{FF2B5EF4-FFF2-40B4-BE49-F238E27FC236}">
                  <a16:creationId xmlns:a16="http://schemas.microsoft.com/office/drawing/2014/main" id="{6CA90191-CF70-BC23-90CC-7CB3B1F5F508}"/>
                </a:ext>
              </a:extLst>
            </p:cNvPr>
            <p:cNvSpPr/>
            <p:nvPr/>
          </p:nvSpPr>
          <p:spPr>
            <a:xfrm rot="10800000">
              <a:off x="2889245" y="2004216"/>
              <a:ext cx="4156080" cy="3606008"/>
            </a:xfrm>
            <a:prstGeom prst="round2SameRect">
              <a:avLst>
                <a:gd name="adj1" fmla="val 3646"/>
                <a:gd name="adj2" fmla="val 0"/>
              </a:avLst>
            </a:prstGeom>
            <a:noFill/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3" name="사각형: 둥근 위쪽 모서리 222">
              <a:extLst>
                <a:ext uri="{FF2B5EF4-FFF2-40B4-BE49-F238E27FC236}">
                  <a16:creationId xmlns:a16="http://schemas.microsoft.com/office/drawing/2014/main" id="{D1B56EC2-F53E-0E09-60D4-4BE3B3769E9E}"/>
                </a:ext>
              </a:extLst>
            </p:cNvPr>
            <p:cNvSpPr/>
            <p:nvPr/>
          </p:nvSpPr>
          <p:spPr>
            <a:xfrm>
              <a:off x="7948606" y="1685923"/>
              <a:ext cx="1134628" cy="311946"/>
            </a:xfrm>
            <a:prstGeom prst="round2SameRect">
              <a:avLst>
                <a:gd name="adj1" fmla="val 42817"/>
                <a:gd name="adj2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4" name="사각형: 둥근 위쪽 모서리 223">
              <a:extLst>
                <a:ext uri="{FF2B5EF4-FFF2-40B4-BE49-F238E27FC236}">
                  <a16:creationId xmlns:a16="http://schemas.microsoft.com/office/drawing/2014/main" id="{72741177-78AB-1817-8554-387217A89ADC}"/>
                </a:ext>
              </a:extLst>
            </p:cNvPr>
            <p:cNvSpPr/>
            <p:nvPr/>
          </p:nvSpPr>
          <p:spPr>
            <a:xfrm rot="10800000">
              <a:off x="7955061" y="2004216"/>
              <a:ext cx="1125442" cy="3606008"/>
            </a:xfrm>
            <a:prstGeom prst="round2SameRect">
              <a:avLst>
                <a:gd name="adj1" fmla="val 9351"/>
                <a:gd name="adj2" fmla="val 0"/>
              </a:avLst>
            </a:prstGeom>
            <a:noFill/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703A145B-8E96-0775-0EF7-1AB92BD63137}"/>
                </a:ext>
              </a:extLst>
            </p:cNvPr>
            <p:cNvSpPr txBox="1"/>
            <p:nvPr/>
          </p:nvSpPr>
          <p:spPr>
            <a:xfrm>
              <a:off x="8104592" y="1734174"/>
              <a:ext cx="8226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Visualization</a:t>
              </a:r>
              <a:endPara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575ABCDB-2CAF-3CE3-837F-BF95AFB4AC5E}"/>
                </a:ext>
              </a:extLst>
            </p:cNvPr>
            <p:cNvSpPr/>
            <p:nvPr/>
          </p:nvSpPr>
          <p:spPr>
            <a:xfrm>
              <a:off x="4672908" y="2301870"/>
              <a:ext cx="1346892" cy="338935"/>
            </a:xfrm>
            <a:prstGeom prst="roundRect">
              <a:avLst>
                <a:gd name="adj" fmla="val 21512"/>
              </a:avLst>
            </a:prstGeom>
            <a:solidFill>
              <a:srgbClr val="E4E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Processing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7" name="사각형: 둥근 모서리 226">
              <a:extLst>
                <a:ext uri="{FF2B5EF4-FFF2-40B4-BE49-F238E27FC236}">
                  <a16:creationId xmlns:a16="http://schemas.microsoft.com/office/drawing/2014/main" id="{6D067A1B-3F95-ACA6-0583-44329D7ACD02}"/>
                </a:ext>
              </a:extLst>
            </p:cNvPr>
            <p:cNvSpPr/>
            <p:nvPr/>
          </p:nvSpPr>
          <p:spPr>
            <a:xfrm>
              <a:off x="3455054" y="2979844"/>
              <a:ext cx="1902100" cy="603527"/>
            </a:xfrm>
            <a:prstGeom prst="roundRect">
              <a:avLst>
                <a:gd name="adj" fmla="val 1172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B6FF37F-4BF8-3D07-EF68-3AB94111E0D8}"/>
                </a:ext>
              </a:extLst>
            </p:cNvPr>
            <p:cNvSpPr txBox="1"/>
            <p:nvPr/>
          </p:nvSpPr>
          <p:spPr>
            <a:xfrm>
              <a:off x="3494864" y="3173885"/>
              <a:ext cx="6447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Lake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29" name="그래픽 228">
              <a:extLst>
                <a:ext uri="{FF2B5EF4-FFF2-40B4-BE49-F238E27FC236}">
                  <a16:creationId xmlns:a16="http://schemas.microsoft.com/office/drawing/2014/main" id="{5C232603-AFBD-0B35-3321-22B028648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46045" y="3071934"/>
              <a:ext cx="1125242" cy="419345"/>
            </a:xfrm>
            <a:prstGeom prst="rect">
              <a:avLst/>
            </a:prstGeom>
          </p:spPr>
        </p:pic>
        <p:sp>
          <p:nvSpPr>
            <p:cNvPr id="230" name="사각형: 둥근 모서리 229">
              <a:extLst>
                <a:ext uri="{FF2B5EF4-FFF2-40B4-BE49-F238E27FC236}">
                  <a16:creationId xmlns:a16="http://schemas.microsoft.com/office/drawing/2014/main" id="{FBB0A931-D5F0-5A05-E0FD-BE6CCC6AED7D}"/>
                </a:ext>
              </a:extLst>
            </p:cNvPr>
            <p:cNvSpPr/>
            <p:nvPr/>
          </p:nvSpPr>
          <p:spPr>
            <a:xfrm>
              <a:off x="3102071" y="3823751"/>
              <a:ext cx="674592" cy="962562"/>
            </a:xfrm>
            <a:prstGeom prst="roundRect">
              <a:avLst>
                <a:gd name="adj" fmla="val 10308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87ABA3FB-6CA8-20FB-5018-6F4C0AFC0113}"/>
                </a:ext>
              </a:extLst>
            </p:cNvPr>
            <p:cNvSpPr txBox="1"/>
            <p:nvPr/>
          </p:nvSpPr>
          <p:spPr>
            <a:xfrm>
              <a:off x="3183528" y="4427521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NoSQL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Graph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32" name="그래픽 231">
              <a:extLst>
                <a:ext uri="{FF2B5EF4-FFF2-40B4-BE49-F238E27FC236}">
                  <a16:creationId xmlns:a16="http://schemas.microsoft.com/office/drawing/2014/main" id="{B1C8F5DD-8B1C-C102-C6CB-5CCC942DF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3393" y="3912082"/>
              <a:ext cx="431948" cy="223344"/>
            </a:xfrm>
            <a:prstGeom prst="rect">
              <a:avLst/>
            </a:prstGeom>
          </p:spPr>
        </p:pic>
        <p:pic>
          <p:nvPicPr>
            <p:cNvPr id="233" name="그래픽 232">
              <a:extLst>
                <a:ext uri="{FF2B5EF4-FFF2-40B4-BE49-F238E27FC236}">
                  <a16:creationId xmlns:a16="http://schemas.microsoft.com/office/drawing/2014/main" id="{55BCB364-D2FC-1119-3F3C-7838B0C1D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16645" y="4185152"/>
              <a:ext cx="445444" cy="244358"/>
            </a:xfrm>
            <a:prstGeom prst="rect">
              <a:avLst/>
            </a:prstGeom>
          </p:spPr>
        </p:pic>
        <p:sp>
          <p:nvSpPr>
            <p:cNvPr id="234" name="사각형: 둥근 모서리 233">
              <a:extLst>
                <a:ext uri="{FF2B5EF4-FFF2-40B4-BE49-F238E27FC236}">
                  <a16:creationId xmlns:a16="http://schemas.microsoft.com/office/drawing/2014/main" id="{AB47FBC8-0612-9C06-4E51-3B34DE7D8D68}"/>
                </a:ext>
              </a:extLst>
            </p:cNvPr>
            <p:cNvSpPr/>
            <p:nvPr/>
          </p:nvSpPr>
          <p:spPr>
            <a:xfrm>
              <a:off x="4016569" y="4077718"/>
              <a:ext cx="1902099" cy="1270570"/>
            </a:xfrm>
            <a:prstGeom prst="roundRect">
              <a:avLst>
                <a:gd name="adj" fmla="val 5435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E6E7BBB-1063-3969-FF4F-1055065278C1}"/>
                </a:ext>
              </a:extLst>
            </p:cNvPr>
            <p:cNvSpPr txBox="1"/>
            <p:nvPr/>
          </p:nvSpPr>
          <p:spPr>
            <a:xfrm>
              <a:off x="4425113" y="4140272"/>
              <a:ext cx="10342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Warehousing</a:t>
              </a:r>
              <a:endPara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36" name="그래픽 235">
              <a:extLst>
                <a:ext uri="{FF2B5EF4-FFF2-40B4-BE49-F238E27FC236}">
                  <a16:creationId xmlns:a16="http://schemas.microsoft.com/office/drawing/2014/main" id="{7BD60520-CA6F-505E-7FC4-B65623AB8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60835" y="4552258"/>
              <a:ext cx="431948" cy="223344"/>
            </a:xfrm>
            <a:prstGeom prst="rect">
              <a:avLst/>
            </a:prstGeom>
          </p:spPr>
        </p:pic>
        <p:pic>
          <p:nvPicPr>
            <p:cNvPr id="237" name="그래픽 236">
              <a:extLst>
                <a:ext uri="{FF2B5EF4-FFF2-40B4-BE49-F238E27FC236}">
                  <a16:creationId xmlns:a16="http://schemas.microsoft.com/office/drawing/2014/main" id="{1E604E43-14B3-81F1-B14F-D76D883C5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60835" y="4706821"/>
              <a:ext cx="431948" cy="223344"/>
            </a:xfrm>
            <a:prstGeom prst="rect">
              <a:avLst/>
            </a:prstGeom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660E12F5-8E76-D080-FF9F-CC0F6252717F}"/>
                </a:ext>
              </a:extLst>
            </p:cNvPr>
            <p:cNvSpPr txBox="1"/>
            <p:nvPr/>
          </p:nvSpPr>
          <p:spPr>
            <a:xfrm>
              <a:off x="4151051" y="4952847"/>
              <a:ext cx="8515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Warehouse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39" name="그래픽 238">
              <a:extLst>
                <a:ext uri="{FF2B5EF4-FFF2-40B4-BE49-F238E27FC236}">
                  <a16:creationId xmlns:a16="http://schemas.microsoft.com/office/drawing/2014/main" id="{CCD3D649-144C-A168-CD92-2503B9C0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63503" y="4839604"/>
              <a:ext cx="431948" cy="223344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AF1E4C0-9475-5E9C-E1E7-66A454834937}"/>
                </a:ext>
              </a:extLst>
            </p:cNvPr>
            <p:cNvSpPr txBox="1"/>
            <p:nvPr/>
          </p:nvSpPr>
          <p:spPr>
            <a:xfrm>
              <a:off x="5089973" y="5071056"/>
              <a:ext cx="5790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Mart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41" name="그래픽 240">
              <a:extLst>
                <a:ext uri="{FF2B5EF4-FFF2-40B4-BE49-F238E27FC236}">
                  <a16:creationId xmlns:a16="http://schemas.microsoft.com/office/drawing/2014/main" id="{71A83189-9152-1909-5EAF-F4F8B39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3503" y="4418270"/>
              <a:ext cx="431947" cy="378901"/>
            </a:xfrm>
            <a:prstGeom prst="rect">
              <a:avLst/>
            </a:prstGeom>
          </p:spPr>
        </p:pic>
        <p:sp>
          <p:nvSpPr>
            <p:cNvPr id="242" name="사각형: 둥근 모서리 241">
              <a:extLst>
                <a:ext uri="{FF2B5EF4-FFF2-40B4-BE49-F238E27FC236}">
                  <a16:creationId xmlns:a16="http://schemas.microsoft.com/office/drawing/2014/main" id="{02C3018B-7C42-1EAF-B847-6CBCE9A5D081}"/>
                </a:ext>
              </a:extLst>
            </p:cNvPr>
            <p:cNvSpPr/>
            <p:nvPr/>
          </p:nvSpPr>
          <p:spPr>
            <a:xfrm>
              <a:off x="6183093" y="2662116"/>
              <a:ext cx="670145" cy="2135055"/>
            </a:xfrm>
            <a:prstGeom prst="roundRect">
              <a:avLst>
                <a:gd name="adj" fmla="val 9588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5386260-B65C-32B0-536B-05C9BA1A331D}"/>
                </a:ext>
              </a:extLst>
            </p:cNvPr>
            <p:cNvSpPr txBox="1"/>
            <p:nvPr/>
          </p:nvSpPr>
          <p:spPr>
            <a:xfrm>
              <a:off x="6236678" y="2655769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Analysis</a:t>
              </a:r>
            </a:p>
          </p:txBody>
        </p:sp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CD7AA2F6-2EA5-9C59-034A-1637DB95A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543" y="3161300"/>
              <a:ext cx="461762" cy="338936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5A33DB3F-7A40-8060-91D3-EAA537ADFE74}"/>
                </a:ext>
              </a:extLst>
            </p:cNvPr>
            <p:cNvSpPr txBox="1"/>
            <p:nvPr/>
          </p:nvSpPr>
          <p:spPr>
            <a:xfrm>
              <a:off x="6306407" y="3504596"/>
              <a:ext cx="4235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ML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049E2770-7AD6-C7E1-F5B3-2323964E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47" y="3919522"/>
              <a:ext cx="467470" cy="362861"/>
            </a:xfrm>
            <a:prstGeom prst="rect">
              <a:avLst/>
            </a:prstGeom>
          </p:spPr>
        </p:pic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9415815-6B6C-D0B1-FB82-AB16616B7003}"/>
                </a:ext>
              </a:extLst>
            </p:cNvPr>
            <p:cNvSpPr txBox="1"/>
            <p:nvPr/>
          </p:nvSpPr>
          <p:spPr>
            <a:xfrm>
              <a:off x="6295988" y="4288894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OLAP</a:t>
              </a:r>
            </a:p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Server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48" name="그래픽 247">
              <a:extLst>
                <a:ext uri="{FF2B5EF4-FFF2-40B4-BE49-F238E27FC236}">
                  <a16:creationId xmlns:a16="http://schemas.microsoft.com/office/drawing/2014/main" id="{8339FFED-85AD-DAA5-0D85-2C1EE174C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43888" y="2091159"/>
              <a:ext cx="544363" cy="185315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F99C730-E410-3D71-2A5F-B2E3EC287612}"/>
                </a:ext>
              </a:extLst>
            </p:cNvPr>
            <p:cNvSpPr txBox="1"/>
            <p:nvPr/>
          </p:nvSpPr>
          <p:spPr>
            <a:xfrm>
              <a:off x="8005203" y="2280859"/>
              <a:ext cx="1021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Real time Monitoring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50" name="그래픽 249">
              <a:extLst>
                <a:ext uri="{FF2B5EF4-FFF2-40B4-BE49-F238E27FC236}">
                  <a16:creationId xmlns:a16="http://schemas.microsoft.com/office/drawing/2014/main" id="{C26025E8-11D8-CCDB-94D9-DFB074F18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243888" y="2503798"/>
              <a:ext cx="544363" cy="324301"/>
            </a:xfrm>
            <a:prstGeom prst="rect">
              <a:avLst/>
            </a:prstGeom>
          </p:spPr>
        </p:pic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67CA14E1-3118-8703-F331-9140727ED27A}"/>
                </a:ext>
              </a:extLst>
            </p:cNvPr>
            <p:cNvSpPr txBox="1"/>
            <p:nvPr/>
          </p:nvSpPr>
          <p:spPr>
            <a:xfrm>
              <a:off x="8071731" y="2809957"/>
              <a:ext cx="88838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Visualization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52" name="그래픽 251">
              <a:extLst>
                <a:ext uri="{FF2B5EF4-FFF2-40B4-BE49-F238E27FC236}">
                  <a16:creationId xmlns:a16="http://schemas.microsoft.com/office/drawing/2014/main" id="{C991705E-FDA6-C65E-5652-2FB958B8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46315" y="3015755"/>
              <a:ext cx="541936" cy="329874"/>
            </a:xfrm>
            <a:prstGeom prst="rect">
              <a:avLst/>
            </a:prstGeom>
          </p:spPr>
        </p:pic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B491039-B6FC-318D-12DA-88C00F907CDD}"/>
                </a:ext>
              </a:extLst>
            </p:cNvPr>
            <p:cNvSpPr txBox="1"/>
            <p:nvPr/>
          </p:nvSpPr>
          <p:spPr>
            <a:xfrm>
              <a:off x="8183945" y="3322026"/>
              <a:ext cx="66396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 Mining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54" name="그래픽 253">
              <a:extLst>
                <a:ext uri="{FF2B5EF4-FFF2-40B4-BE49-F238E27FC236}">
                  <a16:creationId xmlns:a16="http://schemas.microsoft.com/office/drawing/2014/main" id="{AA7852AD-E225-6F42-504B-FCD49DA3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41065" y="3547572"/>
              <a:ext cx="547185" cy="440127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DC5EAD01-BD99-B859-9DB1-932A685A04E3}"/>
                </a:ext>
              </a:extLst>
            </p:cNvPr>
            <p:cNvSpPr txBox="1"/>
            <p:nvPr/>
          </p:nvSpPr>
          <p:spPr>
            <a:xfrm>
              <a:off x="8137460" y="3956836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OLAP analysis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56" name="그림 255">
              <a:extLst>
                <a:ext uri="{FF2B5EF4-FFF2-40B4-BE49-F238E27FC236}">
                  <a16:creationId xmlns:a16="http://schemas.microsoft.com/office/drawing/2014/main" id="{6FAB56DE-910E-CB6E-F8B1-56D208953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706" y="4177117"/>
              <a:ext cx="529762" cy="315603"/>
            </a:xfrm>
            <a:prstGeom prst="rect">
              <a:avLst/>
            </a:prstGeom>
          </p:spPr>
        </p:pic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01C4BF85-4B22-5F1E-5FB4-95C16B283043}"/>
                </a:ext>
              </a:extLst>
            </p:cNvPr>
            <p:cNvSpPr txBox="1"/>
            <p:nvPr/>
          </p:nvSpPr>
          <p:spPr>
            <a:xfrm>
              <a:off x="7986780" y="4477930"/>
              <a:ext cx="10583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OLAP analysis</a:t>
              </a:r>
            </a:p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(Unstructured Report)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58" name="그림 257">
              <a:extLst>
                <a:ext uri="{FF2B5EF4-FFF2-40B4-BE49-F238E27FC236}">
                  <a16:creationId xmlns:a16="http://schemas.microsoft.com/office/drawing/2014/main" id="{1ADFFC12-18CC-01E4-23E0-B96CFB4DA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758" y="4817912"/>
              <a:ext cx="540710" cy="430242"/>
            </a:xfrm>
            <a:prstGeom prst="rect">
              <a:avLst/>
            </a:prstGeom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CAAA035-2C1A-1CD7-A978-9A6DAA7944B0}"/>
                </a:ext>
              </a:extLst>
            </p:cNvPr>
            <p:cNvSpPr txBox="1"/>
            <p:nvPr/>
          </p:nvSpPr>
          <p:spPr>
            <a:xfrm>
              <a:off x="8016436" y="5222853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OLAP analysis</a:t>
              </a:r>
            </a:p>
            <a:p>
              <a:pPr algn="ctr"/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700" dirty="0" err="1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Sstructured</a:t>
              </a:r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Report)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60" name="그래픽 259">
              <a:extLst>
                <a:ext uri="{FF2B5EF4-FFF2-40B4-BE49-F238E27FC236}">
                  <a16:creationId xmlns:a16="http://schemas.microsoft.com/office/drawing/2014/main" id="{D4097536-E93A-2984-1249-528FF5E4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340743" y="3522080"/>
              <a:ext cx="301004" cy="501673"/>
            </a:xfrm>
            <a:prstGeom prst="rect">
              <a:avLst/>
            </a:prstGeom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E31F720F-F503-6A16-47A5-C639316A1752}"/>
                </a:ext>
              </a:extLst>
            </p:cNvPr>
            <p:cNvSpPr txBox="1"/>
            <p:nvPr/>
          </p:nvSpPr>
          <p:spPr>
            <a:xfrm>
              <a:off x="2232656" y="4104228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Real time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Batch</a:t>
              </a:r>
            </a:p>
          </p:txBody>
        </p:sp>
        <p:cxnSp>
          <p:nvCxnSpPr>
            <p:cNvPr id="262" name="직선 화살표 연결선 261">
              <a:extLst>
                <a:ext uri="{FF2B5EF4-FFF2-40B4-BE49-F238E27FC236}">
                  <a16:creationId xmlns:a16="http://schemas.microsoft.com/office/drawing/2014/main" id="{70F9865C-EE73-4B26-60EB-8AD516C02F27}"/>
                </a:ext>
              </a:extLst>
            </p:cNvPr>
            <p:cNvCxnSpPr>
              <a:cxnSpLocks/>
            </p:cNvCxnSpPr>
            <p:nvPr/>
          </p:nvCxnSpPr>
          <p:spPr>
            <a:xfrm>
              <a:off x="4931912" y="2640805"/>
              <a:ext cx="5213" cy="318295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화살표 연결선 262">
              <a:extLst>
                <a:ext uri="{FF2B5EF4-FFF2-40B4-BE49-F238E27FC236}">
                  <a16:creationId xmlns:a16="http://schemas.microsoft.com/office/drawing/2014/main" id="{5884BBAD-4073-1D1E-5BB1-1866F506DF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566" y="2651125"/>
              <a:ext cx="0" cy="322372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263">
              <a:extLst>
                <a:ext uri="{FF2B5EF4-FFF2-40B4-BE49-F238E27FC236}">
                  <a16:creationId xmlns:a16="http://schemas.microsoft.com/office/drawing/2014/main" id="{561870AD-01B2-C2FC-9B51-E5E6E7B50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17415" y="2453287"/>
              <a:ext cx="1848961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화살표 연결선 264">
              <a:extLst>
                <a:ext uri="{FF2B5EF4-FFF2-40B4-BE49-F238E27FC236}">
                  <a16:creationId xmlns:a16="http://schemas.microsoft.com/office/drawing/2014/main" id="{7CF7DE39-4F3E-749F-8FEB-365E73A0D78F}"/>
                </a:ext>
              </a:extLst>
            </p:cNvPr>
            <p:cNvCxnSpPr>
              <a:cxnSpLocks/>
            </p:cNvCxnSpPr>
            <p:nvPr/>
          </p:nvCxnSpPr>
          <p:spPr>
            <a:xfrm>
              <a:off x="5361982" y="3275857"/>
              <a:ext cx="784818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507B5EA4-96AD-BC85-A0A3-E7A2DE52CD58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38" y="3275857"/>
              <a:ext cx="1011237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화살표 연결선 266">
              <a:extLst>
                <a:ext uri="{FF2B5EF4-FFF2-40B4-BE49-F238E27FC236}">
                  <a16:creationId xmlns:a16="http://schemas.microsoft.com/office/drawing/2014/main" id="{9EE412C7-5CAE-B497-50E5-93657C797F38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38" y="4423877"/>
              <a:ext cx="1011237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화살표 연결선 267">
              <a:extLst>
                <a:ext uri="{FF2B5EF4-FFF2-40B4-BE49-F238E27FC236}">
                  <a16:creationId xmlns:a16="http://schemas.microsoft.com/office/drawing/2014/main" id="{ABC7E5EE-4886-F945-2ED2-D9A27BAFC9CB}"/>
                </a:ext>
              </a:extLst>
            </p:cNvPr>
            <p:cNvCxnSpPr>
              <a:cxnSpLocks/>
            </p:cNvCxnSpPr>
            <p:nvPr/>
          </p:nvCxnSpPr>
          <p:spPr>
            <a:xfrm>
              <a:off x="3556000" y="3592506"/>
              <a:ext cx="0" cy="214319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B0A1714-5ADA-9FCC-4C9A-6CBC94494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8266" y="3590925"/>
              <a:ext cx="0" cy="232826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화살표 연결선 269">
              <a:extLst>
                <a:ext uri="{FF2B5EF4-FFF2-40B4-BE49-F238E27FC236}">
                  <a16:creationId xmlns:a16="http://schemas.microsoft.com/office/drawing/2014/main" id="{D9340F61-EF08-E9F7-16EA-0292253E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142767" y="3590925"/>
              <a:ext cx="0" cy="457986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DFE5C92C-E9F3-5B9F-BDD1-CA7951DBB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991" y="3590925"/>
              <a:ext cx="0" cy="482324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E58FB0BB-6042-192F-5030-62CC777BA0B9}"/>
                </a:ext>
              </a:extLst>
            </p:cNvPr>
            <p:cNvCxnSpPr>
              <a:cxnSpLocks/>
            </p:cNvCxnSpPr>
            <p:nvPr/>
          </p:nvCxnSpPr>
          <p:spPr>
            <a:xfrm>
              <a:off x="3776663" y="4418270"/>
              <a:ext cx="220662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BDFF7978-6263-464B-B1EF-AAD41B546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3651" y="4479925"/>
              <a:ext cx="209549" cy="2488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CF66131-170A-7278-0C81-92022B173E0E}"/>
                </a:ext>
              </a:extLst>
            </p:cNvPr>
            <p:cNvCxnSpPr>
              <a:cxnSpLocks/>
            </p:cNvCxnSpPr>
            <p:nvPr/>
          </p:nvCxnSpPr>
          <p:spPr>
            <a:xfrm>
              <a:off x="5924505" y="4418270"/>
              <a:ext cx="238170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직선 화살표 연결선 274">
              <a:extLst>
                <a:ext uri="{FF2B5EF4-FFF2-40B4-BE49-F238E27FC236}">
                  <a16:creationId xmlns:a16="http://schemas.microsoft.com/office/drawing/2014/main" id="{31FEFC7D-AD7C-D57E-EEF1-A2FCE202C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250" y="4479925"/>
              <a:ext cx="233318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화살표 연결선 275">
              <a:extLst>
                <a:ext uri="{FF2B5EF4-FFF2-40B4-BE49-F238E27FC236}">
                  <a16:creationId xmlns:a16="http://schemas.microsoft.com/office/drawing/2014/main" id="{9F61D72F-F2C1-2C17-E14C-9024ACCBE3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8668" y="5058356"/>
              <a:ext cx="1945807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86112DD3-450E-B3C4-3840-D96399431732}"/>
                </a:ext>
              </a:extLst>
            </p:cNvPr>
            <p:cNvSpPr txBox="1"/>
            <p:nvPr/>
          </p:nvSpPr>
          <p:spPr>
            <a:xfrm>
              <a:off x="5163503" y="5671105"/>
              <a:ext cx="3962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범례 </a:t>
              </a:r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:</a:t>
              </a:r>
              <a:endPara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78" name="직선 화살표 연결선 277">
              <a:extLst>
                <a:ext uri="{FF2B5EF4-FFF2-40B4-BE49-F238E27FC236}">
                  <a16:creationId xmlns:a16="http://schemas.microsoft.com/office/drawing/2014/main" id="{3D37819F-D5FB-B64A-0337-F0DC549D5F9F}"/>
                </a:ext>
              </a:extLst>
            </p:cNvPr>
            <p:cNvCxnSpPr>
              <a:cxnSpLocks/>
            </p:cNvCxnSpPr>
            <p:nvPr/>
          </p:nvCxnSpPr>
          <p:spPr>
            <a:xfrm>
              <a:off x="5502951" y="5771132"/>
              <a:ext cx="238170" cy="0"/>
            </a:xfrm>
            <a:prstGeom prst="straightConnector1">
              <a:avLst/>
            </a:prstGeom>
            <a:ln w="12700">
              <a:solidFill>
                <a:srgbClr val="645FAA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80C29AA-FBB7-0B17-689F-10C062A9BEBC}"/>
                </a:ext>
              </a:extLst>
            </p:cNvPr>
            <p:cNvSpPr txBox="1"/>
            <p:nvPr/>
          </p:nvSpPr>
          <p:spPr>
            <a:xfrm>
              <a:off x="5688646" y="5671105"/>
              <a:ext cx="14414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분산 병렬처리 </a:t>
              </a:r>
              <a:r>
                <a:rPr lang="en-US" altLang="ko-KR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In-Memory </a:t>
              </a:r>
              <a:r>
                <a:rPr lang="ko-KR" altLang="en-US" sz="7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사용 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9248C3E2-4C6F-2F9A-3507-1D805FCD543F}"/>
                </a:ext>
              </a:extLst>
            </p:cNvPr>
            <p:cNvSpPr txBox="1"/>
            <p:nvPr/>
          </p:nvSpPr>
          <p:spPr>
            <a:xfrm>
              <a:off x="7028523" y="2839483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err="1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AI&amp;Predictive</a:t>
              </a:r>
              <a:endPara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24C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Analytics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275EF0F6-4F53-7161-91B5-FD8B684A415D}"/>
                </a:ext>
              </a:extLst>
            </p:cNvPr>
            <p:cNvSpPr txBox="1"/>
            <p:nvPr/>
          </p:nvSpPr>
          <p:spPr>
            <a:xfrm>
              <a:off x="7006883" y="3351310"/>
              <a:ext cx="85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Machine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Learning</a:t>
              </a:r>
            </a:p>
            <a:p>
              <a:pPr algn="ctr"/>
              <a:r>
                <a:rPr lang="en-US" altLang="ko-KR" sz="800" dirty="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424C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R, Python,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37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구축사례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00275" y="497082"/>
            <a:ext cx="1542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History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D250C910-3D03-01C2-E6AD-49DCB4218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8" y="521933"/>
            <a:ext cx="600153" cy="35463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D8DA9EB1-FCA2-60C8-6511-BB8DC7C51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273" y="1314450"/>
            <a:ext cx="2752269" cy="1884204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56A1D931-BE15-CB2E-698F-CBD1EEBF0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6873" y="1314450"/>
            <a:ext cx="2752269" cy="1884204"/>
          </a:xfrm>
          <a:prstGeom prst="rect">
            <a:avLst/>
          </a:prstGeom>
        </p:spPr>
      </p:pic>
      <p:pic>
        <p:nvPicPr>
          <p:cNvPr id="92" name="그래픽 91">
            <a:extLst>
              <a:ext uri="{FF2B5EF4-FFF2-40B4-BE49-F238E27FC236}">
                <a16:creationId xmlns:a16="http://schemas.microsoft.com/office/drawing/2014/main" id="{DE19669B-5602-12E0-1A63-E63AB4DCE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3458" y="1314450"/>
            <a:ext cx="2752269" cy="1884204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4BF033D0-57A9-D1D2-9FE1-926281D2A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273" y="3316885"/>
            <a:ext cx="2752269" cy="1884204"/>
          </a:xfrm>
          <a:prstGeom prst="rect">
            <a:avLst/>
          </a:prstGeom>
        </p:spPr>
      </p:pic>
      <p:pic>
        <p:nvPicPr>
          <p:cNvPr id="94" name="그래픽 93">
            <a:extLst>
              <a:ext uri="{FF2B5EF4-FFF2-40B4-BE49-F238E27FC236}">
                <a16:creationId xmlns:a16="http://schemas.microsoft.com/office/drawing/2014/main" id="{40C68B28-4584-D92E-184C-7EC47B268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6872" y="3316885"/>
            <a:ext cx="2752269" cy="1884204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E6D65738-DE0C-24FF-5EA1-9D56D4D89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3458" y="3316885"/>
            <a:ext cx="2752269" cy="188420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6D4E9A4-2CD3-5AAC-5D7F-DBA3E0AA1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0892" y="1445353"/>
            <a:ext cx="1082867" cy="303731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95568C1-C00E-A8EC-561D-224AA0C2EF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00609" y="1479828"/>
            <a:ext cx="1591286" cy="23478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C10F420-386C-F4A8-A2E2-8E030C3B4B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70435" y="1522183"/>
            <a:ext cx="1738313" cy="150070"/>
          </a:xfrm>
          <a:prstGeom prst="rect">
            <a:avLst/>
          </a:prstGeom>
        </p:spPr>
      </p:pic>
      <p:pic>
        <p:nvPicPr>
          <p:cNvPr id="119" name="그래픽 118">
            <a:extLst>
              <a:ext uri="{FF2B5EF4-FFF2-40B4-BE49-F238E27FC236}">
                <a16:creationId xmlns:a16="http://schemas.microsoft.com/office/drawing/2014/main" id="{86BF12A0-0184-81A2-10AD-76776E060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4918" y="3542029"/>
            <a:ext cx="1738313" cy="150070"/>
          </a:xfrm>
          <a:prstGeom prst="rect">
            <a:avLst/>
          </a:prstGeom>
        </p:spPr>
      </p:pic>
      <p:pic>
        <p:nvPicPr>
          <p:cNvPr id="120" name="그래픽 119">
            <a:extLst>
              <a:ext uri="{FF2B5EF4-FFF2-40B4-BE49-F238E27FC236}">
                <a16:creationId xmlns:a16="http://schemas.microsoft.com/office/drawing/2014/main" id="{7C31DDCE-88BB-C02A-2398-47BA1577CD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45743" y="3542029"/>
            <a:ext cx="1738313" cy="15007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9639C7A-2573-753C-FBCB-31177F9A04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47690" y="3542029"/>
            <a:ext cx="1783801" cy="189012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02BEF186-D45D-3976-A00F-35E6FF68A2E3}"/>
              </a:ext>
            </a:extLst>
          </p:cNvPr>
          <p:cNvSpPr/>
          <p:nvPr/>
        </p:nvSpPr>
        <p:spPr>
          <a:xfrm>
            <a:off x="833787" y="2061668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사업명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03B49399-5D94-1329-3A16-04F2E9D79CC0}"/>
              </a:ext>
            </a:extLst>
          </p:cNvPr>
          <p:cNvSpPr/>
          <p:nvPr/>
        </p:nvSpPr>
        <p:spPr>
          <a:xfrm>
            <a:off x="833787" y="2348444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사업기간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BE87A71E-A34E-84F4-2B97-22EED9942EBA}"/>
              </a:ext>
            </a:extLst>
          </p:cNvPr>
          <p:cNvSpPr/>
          <p:nvPr/>
        </p:nvSpPr>
        <p:spPr>
          <a:xfrm>
            <a:off x="833787" y="2639621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사업내용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6BF0-D873-96BE-4160-58D794CACB7A}"/>
              </a:ext>
            </a:extLst>
          </p:cNvPr>
          <p:cNvSpPr txBox="1"/>
          <p:nvPr/>
        </p:nvSpPr>
        <p:spPr>
          <a:xfrm>
            <a:off x="1292774" y="2037364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극한재난대응 기반기술 개발사업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ACD0244-925F-3DFC-0CE7-84F51D2D11E4}"/>
              </a:ext>
            </a:extLst>
          </p:cNvPr>
          <p:cNvSpPr txBox="1"/>
          <p:nvPr/>
        </p:nvSpPr>
        <p:spPr>
          <a:xfrm>
            <a:off x="1292774" y="2325018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2019.01 ~ 2022.03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950F442-22BC-F41F-E582-8F589D955312}"/>
              </a:ext>
            </a:extLst>
          </p:cNvPr>
          <p:cNvSpPr txBox="1"/>
          <p:nvPr/>
        </p:nvSpPr>
        <p:spPr>
          <a:xfrm>
            <a:off x="1292774" y="2600721"/>
            <a:ext cx="1999066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재난안전 빅데이터</a:t>
            </a: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등을 활용한 지능형 의사결정 지원 시스템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229098B7-1412-13CB-BCD8-05696436D598}"/>
              </a:ext>
            </a:extLst>
          </p:cNvPr>
          <p:cNvSpPr/>
          <p:nvPr/>
        </p:nvSpPr>
        <p:spPr>
          <a:xfrm>
            <a:off x="3725046" y="2061668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사업명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54CA6AB-9B01-7BDA-D850-7D279E9DAFED}"/>
              </a:ext>
            </a:extLst>
          </p:cNvPr>
          <p:cNvSpPr/>
          <p:nvPr/>
        </p:nvSpPr>
        <p:spPr>
          <a:xfrm>
            <a:off x="3725046" y="2348444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사업기간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512DFEC-7571-622B-AB8D-BD3DC99C0A6D}"/>
              </a:ext>
            </a:extLst>
          </p:cNvPr>
          <p:cNvSpPr/>
          <p:nvPr/>
        </p:nvSpPr>
        <p:spPr>
          <a:xfrm>
            <a:off x="3725046" y="2639621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사업내용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2FCB834-3333-ECCA-C8B6-569D60CA6C11}"/>
              </a:ext>
            </a:extLst>
          </p:cNvPr>
          <p:cNvSpPr txBox="1"/>
          <p:nvPr/>
        </p:nvSpPr>
        <p:spPr>
          <a:xfrm>
            <a:off x="4184033" y="2037364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장애인학대 통계정보시스템 구축사업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225C712-2B34-B2C2-9F0A-F7931AE3EC1F}"/>
              </a:ext>
            </a:extLst>
          </p:cNvPr>
          <p:cNvSpPr txBox="1"/>
          <p:nvPr/>
        </p:nvSpPr>
        <p:spPr>
          <a:xfrm>
            <a:off x="4184033" y="2325018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2020.08 ~ 2020.12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1C644D-9735-9BAA-A194-516D3041CB75}"/>
              </a:ext>
            </a:extLst>
          </p:cNvPr>
          <p:cNvSpPr txBox="1"/>
          <p:nvPr/>
        </p:nvSpPr>
        <p:spPr>
          <a:xfrm>
            <a:off x="4184033" y="2600721"/>
            <a:ext cx="1999066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장애인학대에 관련된 통계정보 생성 및  제공</a:t>
            </a: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구현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807DABF-F98F-D832-A0E8-D7C0A36676EE}"/>
              </a:ext>
            </a:extLst>
          </p:cNvPr>
          <p:cNvSpPr/>
          <p:nvPr/>
        </p:nvSpPr>
        <p:spPr>
          <a:xfrm>
            <a:off x="6599197" y="2061668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사업명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67CE4600-EF82-1307-D9B9-4A6D8A1F96C5}"/>
              </a:ext>
            </a:extLst>
          </p:cNvPr>
          <p:cNvSpPr/>
          <p:nvPr/>
        </p:nvSpPr>
        <p:spPr>
          <a:xfrm>
            <a:off x="6599197" y="2348444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사업기간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873320A8-6F46-A704-907B-515BF54DD691}"/>
              </a:ext>
            </a:extLst>
          </p:cNvPr>
          <p:cNvSpPr/>
          <p:nvPr/>
        </p:nvSpPr>
        <p:spPr>
          <a:xfrm>
            <a:off x="6599197" y="2639621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사업내용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67983E4-5685-4B3B-DC99-0DCCE0E24666}"/>
              </a:ext>
            </a:extLst>
          </p:cNvPr>
          <p:cNvSpPr txBox="1"/>
          <p:nvPr/>
        </p:nvSpPr>
        <p:spPr>
          <a:xfrm>
            <a:off x="7058184" y="2037364"/>
            <a:ext cx="2092239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 </a:t>
            </a:r>
            <a:r>
              <a:rPr lang="ko-KR" altLang="en-US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학습용 데이터 구축사업 </a:t>
            </a:r>
            <a:r>
              <a:rPr lang="en-US" altLang="ko-KR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</a:t>
            </a:r>
            <a:endParaRPr lang="en-US" altLang="ko-KR" sz="10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FD01B8A-90B0-390E-6C02-A7252105ADC1}"/>
              </a:ext>
            </a:extLst>
          </p:cNvPr>
          <p:cNvSpPr txBox="1"/>
          <p:nvPr/>
        </p:nvSpPr>
        <p:spPr>
          <a:xfrm>
            <a:off x="7058184" y="2325018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2020.07 ~ 2020.12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A8CE39E-9B2F-6966-D795-ADC31AA23047}"/>
              </a:ext>
            </a:extLst>
          </p:cNvPr>
          <p:cNvSpPr txBox="1"/>
          <p:nvPr/>
        </p:nvSpPr>
        <p:spPr>
          <a:xfrm>
            <a:off x="7058184" y="2600721"/>
            <a:ext cx="209223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학습용 데이터 구축 및 회의록  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솔루션 제작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1BA62A6F-84BD-89FA-AA67-144EA7D04473}"/>
              </a:ext>
            </a:extLst>
          </p:cNvPr>
          <p:cNvSpPr/>
          <p:nvPr/>
        </p:nvSpPr>
        <p:spPr>
          <a:xfrm>
            <a:off x="833787" y="4066239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사업명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C3A657E3-FE62-C15C-DA9F-317E44FD1CB4}"/>
              </a:ext>
            </a:extLst>
          </p:cNvPr>
          <p:cNvSpPr/>
          <p:nvPr/>
        </p:nvSpPr>
        <p:spPr>
          <a:xfrm>
            <a:off x="833787" y="4353015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사업기간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12D65D1D-8162-A2E2-2FAF-9353053244B5}"/>
              </a:ext>
            </a:extLst>
          </p:cNvPr>
          <p:cNvSpPr/>
          <p:nvPr/>
        </p:nvSpPr>
        <p:spPr>
          <a:xfrm>
            <a:off x="833787" y="4644192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사업내용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A5828CF-D1DA-70C0-8C01-C0533C2B2FBB}"/>
              </a:ext>
            </a:extLst>
          </p:cNvPr>
          <p:cNvSpPr txBox="1"/>
          <p:nvPr/>
        </p:nvSpPr>
        <p:spPr>
          <a:xfrm>
            <a:off x="1292774" y="4041935"/>
            <a:ext cx="2092239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 </a:t>
            </a:r>
            <a:r>
              <a:rPr lang="ko-KR" altLang="en-US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학습용 데이터 구축사업 </a:t>
            </a:r>
            <a:r>
              <a:rPr lang="en-US" altLang="ko-KR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</a:t>
            </a:r>
            <a:endParaRPr lang="en-US" altLang="ko-KR" sz="10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00602B2-520F-C495-99F7-77F63CBD6E0A}"/>
              </a:ext>
            </a:extLst>
          </p:cNvPr>
          <p:cNvSpPr txBox="1"/>
          <p:nvPr/>
        </p:nvSpPr>
        <p:spPr>
          <a:xfrm>
            <a:off x="1292774" y="4329589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2020.09 ~ 2021.03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D1B359A-DAD7-2A2A-0326-1066CB5CAF9F}"/>
              </a:ext>
            </a:extLst>
          </p:cNvPr>
          <p:cNvSpPr txBox="1"/>
          <p:nvPr/>
        </p:nvSpPr>
        <p:spPr>
          <a:xfrm>
            <a:off x="1292774" y="4605292"/>
            <a:ext cx="2135521" cy="423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학습용 한국어 방언 데이터 구축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강원도 방언</a:t>
            </a: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A88E7864-A0BA-BAD3-F57B-D62B6D861185}"/>
              </a:ext>
            </a:extLst>
          </p:cNvPr>
          <p:cNvSpPr/>
          <p:nvPr/>
        </p:nvSpPr>
        <p:spPr>
          <a:xfrm>
            <a:off x="3725046" y="4066239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사업명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31E2A0BA-908C-7CC8-7CBC-D7B9B4D99A95}"/>
              </a:ext>
            </a:extLst>
          </p:cNvPr>
          <p:cNvSpPr/>
          <p:nvPr/>
        </p:nvSpPr>
        <p:spPr>
          <a:xfrm>
            <a:off x="3725046" y="4353015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사업기간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4B7648EC-1477-0854-D0BB-A9F37ADE4134}"/>
              </a:ext>
            </a:extLst>
          </p:cNvPr>
          <p:cNvSpPr/>
          <p:nvPr/>
        </p:nvSpPr>
        <p:spPr>
          <a:xfrm>
            <a:off x="3725046" y="4644192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사업내용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720CA0D-F194-9EB5-14BC-137264699E56}"/>
              </a:ext>
            </a:extLst>
          </p:cNvPr>
          <p:cNvSpPr txBox="1"/>
          <p:nvPr/>
        </p:nvSpPr>
        <p:spPr>
          <a:xfrm>
            <a:off x="4184033" y="4041935"/>
            <a:ext cx="2050561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 </a:t>
            </a: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학습용 데이터 구축사업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52440E4-7797-1395-B4AD-5C432CDD6930}"/>
              </a:ext>
            </a:extLst>
          </p:cNvPr>
          <p:cNvSpPr txBox="1"/>
          <p:nvPr/>
        </p:nvSpPr>
        <p:spPr>
          <a:xfrm>
            <a:off x="4184033" y="4329589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2021.07 ~ 2021.12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190920E-0437-1D98-B211-1FE7BBD23DA5}"/>
              </a:ext>
            </a:extLst>
          </p:cNvPr>
          <p:cNvSpPr txBox="1"/>
          <p:nvPr/>
        </p:nvSpPr>
        <p:spPr>
          <a:xfrm>
            <a:off x="4184033" y="4605292"/>
            <a:ext cx="1999066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학습용 복지분야 콜센터 상담데이터 구축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9ED19F1B-F15A-A51D-DD19-5A2CA0336483}"/>
              </a:ext>
            </a:extLst>
          </p:cNvPr>
          <p:cNvSpPr/>
          <p:nvPr/>
        </p:nvSpPr>
        <p:spPr>
          <a:xfrm>
            <a:off x="6599197" y="4066239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사업명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B6383785-85A0-A840-072D-4E76706F4CC3}"/>
              </a:ext>
            </a:extLst>
          </p:cNvPr>
          <p:cNvSpPr/>
          <p:nvPr/>
        </p:nvSpPr>
        <p:spPr>
          <a:xfrm>
            <a:off x="6599197" y="4353015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사업기간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F225BBAA-4834-D8E2-A1AF-21251851129B}"/>
              </a:ext>
            </a:extLst>
          </p:cNvPr>
          <p:cNvSpPr/>
          <p:nvPr/>
        </p:nvSpPr>
        <p:spPr>
          <a:xfrm>
            <a:off x="6599197" y="4644192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사업내용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2149816-EC64-4197-0CF4-BF21B60B7D4A}"/>
              </a:ext>
            </a:extLst>
          </p:cNvPr>
          <p:cNvSpPr txBox="1"/>
          <p:nvPr/>
        </p:nvSpPr>
        <p:spPr>
          <a:xfrm>
            <a:off x="7058184" y="4041935"/>
            <a:ext cx="2092239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블록체인 네트워크 알고리즘 실증장비</a:t>
            </a:r>
            <a:r>
              <a:rPr lang="en-US" altLang="ko-KR" sz="1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(SW)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A01B634-655C-C750-0E60-55ECC93D69CB}"/>
              </a:ext>
            </a:extLst>
          </p:cNvPr>
          <p:cNvSpPr txBox="1"/>
          <p:nvPr/>
        </p:nvSpPr>
        <p:spPr>
          <a:xfrm>
            <a:off x="7058184" y="4329589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2021.11 ~ 2022.01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145CC17-F833-5D88-69BE-4758AC09F70D}"/>
              </a:ext>
            </a:extLst>
          </p:cNvPr>
          <p:cNvSpPr txBox="1"/>
          <p:nvPr/>
        </p:nvSpPr>
        <p:spPr>
          <a:xfrm>
            <a:off x="7058184" y="4605292"/>
            <a:ext cx="2182329" cy="423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7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블록체인 네트워크 알고리즘 실증장비 구축 </a:t>
            </a:r>
            <a:endParaRPr lang="en-US" altLang="ko-KR" sz="1000" spc="-7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7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건물에너지 데이터 저장</a:t>
            </a:r>
            <a:r>
              <a:rPr lang="en-US" altLang="ko-KR" sz="1000" spc="-7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000" spc="-7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000" spc="-7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000" spc="-7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</a:t>
            </a:r>
            <a:endParaRPr lang="en-US" altLang="ko-KR" sz="1000" spc="-7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56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107F29-AC3F-1225-7CAA-2AC68F355B2E}"/>
              </a:ext>
            </a:extLst>
          </p:cNvPr>
          <p:cNvSpPr txBox="1"/>
          <p:nvPr/>
        </p:nvSpPr>
        <p:spPr>
          <a:xfrm>
            <a:off x="920926" y="454972"/>
            <a:ext cx="26294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25C8135-F964-4846-16CF-F2C00C2F3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030" y="522217"/>
            <a:ext cx="383384" cy="355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F1F2C4-26FA-3708-D071-CBE447F283FE}"/>
              </a:ext>
            </a:extLst>
          </p:cNvPr>
          <p:cNvSpPr txBox="1"/>
          <p:nvPr/>
        </p:nvSpPr>
        <p:spPr>
          <a:xfrm>
            <a:off x="906514" y="1131053"/>
            <a:ext cx="3722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</a:t>
            </a:r>
            <a:r>
              <a:rPr lang="en-US" altLang="ko-KR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정형 데이터의 수집</a:t>
            </a:r>
            <a:r>
              <a:rPr lang="en-US" altLang="ko-KR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  <a:r>
              <a:rPr lang="en-US" altLang="ko-KR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AI </a:t>
            </a:r>
            <a:r>
              <a:rPr lang="ko-KR" altLang="en-US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</a:t>
            </a:r>
            <a:r>
              <a:rPr lang="en-US" altLang="ko-KR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r>
              <a:rPr lang="ko-KR" altLang="en-US" sz="1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시각화까지 지원하는</a:t>
            </a:r>
            <a:endParaRPr lang="en-US" altLang="ko-KR" sz="1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D4D4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08304-E468-43F3-5F68-9B5AD12B2279}"/>
              </a:ext>
            </a:extLst>
          </p:cNvPr>
          <p:cNvSpPr txBox="1"/>
          <p:nvPr/>
        </p:nvSpPr>
        <p:spPr>
          <a:xfrm>
            <a:off x="894288" y="1520275"/>
            <a:ext cx="3722636" cy="68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Platform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811A7-6322-11C2-90DD-6AA715932021}"/>
              </a:ext>
            </a:extLst>
          </p:cNvPr>
          <p:cNvSpPr txBox="1"/>
          <p:nvPr/>
        </p:nvSpPr>
        <p:spPr>
          <a:xfrm>
            <a:off x="920926" y="2204630"/>
            <a:ext cx="4298774" cy="139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매머드데이터는 합리적인 비용으로 빅데이터 처리분석에 특화된 플랫폼 기반으로 강력한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H/W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구성된 </a:t>
            </a:r>
            <a:r>
              <a:rPr lang="ko-KR" altLang="en-US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어플라이언스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제품 입니다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대용량 데이터 처리에 대한 단계별 과정에 최적화된 솔루션을 제공하며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수집과 서비스에 대한 자원 분배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오토스케일링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 Memory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최적화된 분산 처리 속도 보장 기능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대용량 데이터 분산 저장을 효율적으로 관리하는 기능을 갖춘 기업형 솔루션을 제공 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2C383C40-0DFD-8A4E-2EA2-6AB8E7957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761" y="4145549"/>
            <a:ext cx="107384" cy="1073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649C3A-8817-C8DC-743D-4606DE398E96}"/>
              </a:ext>
            </a:extLst>
          </p:cNvPr>
          <p:cNvSpPr txBox="1"/>
          <p:nvPr/>
        </p:nvSpPr>
        <p:spPr>
          <a:xfrm>
            <a:off x="1128256" y="4026147"/>
            <a:ext cx="1703004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분산 처리 수집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666D6CBA-5864-4D28-598E-B0D6700D7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761" y="4488865"/>
            <a:ext cx="107384" cy="107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F48FEF-3614-6A15-1114-ED32893E3FE8}"/>
              </a:ext>
            </a:extLst>
          </p:cNvPr>
          <p:cNvSpPr txBox="1"/>
          <p:nvPr/>
        </p:nvSpPr>
        <p:spPr>
          <a:xfrm>
            <a:off x="1128256" y="4369463"/>
            <a:ext cx="1703004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대용량 데이터 분산 저장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C13231A0-A98D-7EF1-E055-A20750C84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761" y="4829365"/>
            <a:ext cx="107384" cy="1073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FF1974-3BF5-B323-EC52-C73ACBDFA793}"/>
              </a:ext>
            </a:extLst>
          </p:cNvPr>
          <p:cNvSpPr txBox="1"/>
          <p:nvPr/>
        </p:nvSpPr>
        <p:spPr>
          <a:xfrm>
            <a:off x="1128256" y="4709963"/>
            <a:ext cx="1703004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분석 기능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5AD6EB6F-0731-A82D-A840-38BB8638A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761" y="5172681"/>
            <a:ext cx="107384" cy="107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1A3D67-7ABB-E1EB-08FB-0E1A22E058DF}"/>
              </a:ext>
            </a:extLst>
          </p:cNvPr>
          <p:cNvSpPr txBox="1"/>
          <p:nvPr/>
        </p:nvSpPr>
        <p:spPr>
          <a:xfrm>
            <a:off x="1128256" y="5053279"/>
            <a:ext cx="1703004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Big Data </a:t>
            </a: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기능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FC56347C-F94C-DAC3-63D3-2DBF33630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4501" y="4145549"/>
            <a:ext cx="107384" cy="1073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A72726-BDE4-19AF-A05B-30A5D4BD80D4}"/>
              </a:ext>
            </a:extLst>
          </p:cNvPr>
          <p:cNvSpPr txBox="1"/>
          <p:nvPr/>
        </p:nvSpPr>
        <p:spPr>
          <a:xfrm>
            <a:off x="3249996" y="4026147"/>
            <a:ext cx="1703004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 데이터 </a:t>
            </a: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 </a:t>
            </a: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 수집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15B90486-7E1C-EBD1-5681-C92CF0352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4501" y="4488865"/>
            <a:ext cx="107384" cy="1073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B3755D-50DA-805F-5C60-E06A86C09C3A}"/>
              </a:ext>
            </a:extLst>
          </p:cNvPr>
          <p:cNvSpPr txBox="1"/>
          <p:nvPr/>
        </p:nvSpPr>
        <p:spPr>
          <a:xfrm>
            <a:off x="3249995" y="4369463"/>
            <a:ext cx="1788499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 Memory </a:t>
            </a: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 처리 기능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D5E16B7C-D108-3DB2-5F50-0F7BE66B5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4501" y="4829365"/>
            <a:ext cx="107384" cy="1073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19D591C-2D70-F4E6-7C09-B72493543356}"/>
              </a:ext>
            </a:extLst>
          </p:cNvPr>
          <p:cNvSpPr txBox="1"/>
          <p:nvPr/>
        </p:nvSpPr>
        <p:spPr>
          <a:xfrm>
            <a:off x="3249996" y="4709963"/>
            <a:ext cx="1788498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Big Data </a:t>
            </a: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정형</a:t>
            </a: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비정형 분석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45BAACBF-61AB-9C77-52F0-B16325A3A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4501" y="5172681"/>
            <a:ext cx="107384" cy="10738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4BD1A9-0810-5855-B602-660F72518AE7}"/>
              </a:ext>
            </a:extLst>
          </p:cNvPr>
          <p:cNvSpPr txBox="1"/>
          <p:nvPr/>
        </p:nvSpPr>
        <p:spPr>
          <a:xfrm>
            <a:off x="3249996" y="5053279"/>
            <a:ext cx="1703004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자원 모니터링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844D6D6-E473-EF56-7F7D-39E1210BE6C3}"/>
              </a:ext>
            </a:extLst>
          </p:cNvPr>
          <p:cNvCxnSpPr/>
          <p:nvPr/>
        </p:nvCxnSpPr>
        <p:spPr>
          <a:xfrm>
            <a:off x="1004661" y="3705556"/>
            <a:ext cx="95748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35">
            <a:extLst>
              <a:ext uri="{FF2B5EF4-FFF2-40B4-BE49-F238E27FC236}">
                <a16:creationId xmlns:a16="http://schemas.microsoft.com/office/drawing/2014/main" id="{107968E0-6211-5063-BBFD-B9D663CF0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239" y="1114304"/>
            <a:ext cx="7787011" cy="450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38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구축사례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00275" y="497082"/>
            <a:ext cx="1542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History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D250C910-3D03-01C2-E6AD-49DCB4218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8" y="521933"/>
            <a:ext cx="600153" cy="35463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D8DA9EB1-FCA2-60C8-6511-BB8DC7C51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273" y="1314450"/>
            <a:ext cx="2752269" cy="1884204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56A1D931-BE15-CB2E-698F-CBD1EEBF0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6873" y="1314450"/>
            <a:ext cx="2752269" cy="188420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C10F420-386C-F4A8-A2E2-8E030C3B4B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7250" y="1522183"/>
            <a:ext cx="1738313" cy="150070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02BEF186-D45D-3976-A00F-35E6FF68A2E3}"/>
              </a:ext>
            </a:extLst>
          </p:cNvPr>
          <p:cNvSpPr/>
          <p:nvPr/>
        </p:nvSpPr>
        <p:spPr>
          <a:xfrm>
            <a:off x="833787" y="2061668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사업명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03B49399-5D94-1329-3A16-04F2E9D79CC0}"/>
              </a:ext>
            </a:extLst>
          </p:cNvPr>
          <p:cNvSpPr/>
          <p:nvPr/>
        </p:nvSpPr>
        <p:spPr>
          <a:xfrm>
            <a:off x="833787" y="2348444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사업기간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BE87A71E-A34E-84F4-2B97-22EED9942EBA}"/>
              </a:ext>
            </a:extLst>
          </p:cNvPr>
          <p:cNvSpPr/>
          <p:nvPr/>
        </p:nvSpPr>
        <p:spPr>
          <a:xfrm>
            <a:off x="833787" y="2639621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사업내용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6BF0-D873-96BE-4160-58D794CACB7A}"/>
              </a:ext>
            </a:extLst>
          </p:cNvPr>
          <p:cNvSpPr txBox="1"/>
          <p:nvPr/>
        </p:nvSpPr>
        <p:spPr>
          <a:xfrm>
            <a:off x="1292774" y="2037364"/>
            <a:ext cx="1999066" cy="423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buClr>
                <a:srgbClr val="9591C5"/>
              </a:buClr>
              <a:defRPr sz="1000" spc="-1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2022 </a:t>
            </a:r>
            <a:r>
              <a:rPr lang="ko-KR" altLang="en-US" dirty="0"/>
              <a:t>인공지능 학습용 데이터 구축사업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endParaRPr lang="en-US" altLang="ko-KR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ACD0244-925F-3DFC-0CE7-84F51D2D11E4}"/>
              </a:ext>
            </a:extLst>
          </p:cNvPr>
          <p:cNvSpPr txBox="1"/>
          <p:nvPr/>
        </p:nvSpPr>
        <p:spPr>
          <a:xfrm>
            <a:off x="1292774" y="2325018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2022.06 ~ 2022.12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950F442-22BC-F41F-E582-8F589D955312}"/>
              </a:ext>
            </a:extLst>
          </p:cNvPr>
          <p:cNvSpPr txBox="1"/>
          <p:nvPr/>
        </p:nvSpPr>
        <p:spPr>
          <a:xfrm>
            <a:off x="1292774" y="2600721"/>
            <a:ext cx="1999066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뉴스대본 및 앵커 음성을 이용한 음성합성</a:t>
            </a: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(TTS) </a:t>
            </a: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개발 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229098B7-1412-13CB-BCD8-05696436D598}"/>
              </a:ext>
            </a:extLst>
          </p:cNvPr>
          <p:cNvSpPr/>
          <p:nvPr/>
        </p:nvSpPr>
        <p:spPr>
          <a:xfrm>
            <a:off x="3725046" y="2061668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사업명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54CA6AB-9B01-7BDA-D850-7D279E9DAFED}"/>
              </a:ext>
            </a:extLst>
          </p:cNvPr>
          <p:cNvSpPr/>
          <p:nvPr/>
        </p:nvSpPr>
        <p:spPr>
          <a:xfrm>
            <a:off x="3725046" y="2348444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사업기간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512DFEC-7571-622B-AB8D-BD3DC99C0A6D}"/>
              </a:ext>
            </a:extLst>
          </p:cNvPr>
          <p:cNvSpPr/>
          <p:nvPr/>
        </p:nvSpPr>
        <p:spPr>
          <a:xfrm>
            <a:off x="3725046" y="2639621"/>
            <a:ext cx="475563" cy="189472"/>
          </a:xfrm>
          <a:prstGeom prst="roundRect">
            <a:avLst>
              <a:gd name="adj" fmla="val 36027"/>
            </a:avLst>
          </a:prstGeom>
          <a:solidFill>
            <a:srgbClr val="71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사업내용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2FCB834-3333-ECCA-C8B6-569D60CA6C11}"/>
              </a:ext>
            </a:extLst>
          </p:cNvPr>
          <p:cNvSpPr txBox="1"/>
          <p:nvPr/>
        </p:nvSpPr>
        <p:spPr>
          <a:xfrm>
            <a:off x="4184033" y="2037364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 축구 데이터 플랫폼 구축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225C712-2B34-B2C2-9F0A-F7931AE3EC1F}"/>
              </a:ext>
            </a:extLst>
          </p:cNvPr>
          <p:cNvSpPr txBox="1"/>
          <p:nvPr/>
        </p:nvSpPr>
        <p:spPr>
          <a:xfrm>
            <a:off x="4184033" y="2325018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2022.06 ~ 2022.12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1C644D-9735-9BAA-A194-516D3041CB75}"/>
              </a:ext>
            </a:extLst>
          </p:cNvPr>
          <p:cNvSpPr txBox="1"/>
          <p:nvPr/>
        </p:nvSpPr>
        <p:spPr>
          <a:xfrm>
            <a:off x="4184033" y="2600721"/>
            <a:ext cx="1999066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 축구 데이터 분석 플랫폼 구축 및 데이터 포털 구축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ED2F75D6-7343-A69C-2BBD-CBFF5A4693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9352" y="3428889"/>
            <a:ext cx="118104" cy="118104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3E82D6B3-E0DE-FC33-F432-D840CF1FA9C1}"/>
              </a:ext>
            </a:extLst>
          </p:cNvPr>
          <p:cNvSpPr txBox="1"/>
          <p:nvPr/>
        </p:nvSpPr>
        <p:spPr>
          <a:xfrm>
            <a:off x="768404" y="3360823"/>
            <a:ext cx="175721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매머드데이터 플랫폼 저작권 등록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8F468544-E3C6-7F0B-E20F-9C450BEA5353}"/>
              </a:ext>
            </a:extLst>
          </p:cNvPr>
          <p:cNvSpPr/>
          <p:nvPr/>
        </p:nvSpPr>
        <p:spPr>
          <a:xfrm>
            <a:off x="2498753" y="3398597"/>
            <a:ext cx="938156" cy="189472"/>
          </a:xfrm>
          <a:prstGeom prst="roundRect">
            <a:avLst>
              <a:gd name="adj" fmla="val 36027"/>
            </a:avLst>
          </a:prstGeom>
          <a:solidFill>
            <a:srgbClr val="F15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C-2021-017416 </a:t>
            </a:r>
            <a:r>
              <a:rPr lang="ko-KR" altLang="en-US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호</a:t>
            </a:r>
          </a:p>
        </p:txBody>
      </p:sp>
      <p:pic>
        <p:nvPicPr>
          <p:cNvPr id="161" name="그래픽 160">
            <a:extLst>
              <a:ext uri="{FF2B5EF4-FFF2-40B4-BE49-F238E27FC236}">
                <a16:creationId xmlns:a16="http://schemas.microsoft.com/office/drawing/2014/main" id="{B3BF271D-7750-4F75-BE8E-080F2E1085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08140" y="3428889"/>
            <a:ext cx="118104" cy="118104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EAEBCC96-E494-DE58-F995-BEC83471E234}"/>
              </a:ext>
            </a:extLst>
          </p:cNvPr>
          <p:cNvSpPr txBox="1"/>
          <p:nvPr/>
        </p:nvSpPr>
        <p:spPr>
          <a:xfrm>
            <a:off x="3867192" y="3360823"/>
            <a:ext cx="1273105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매머드데이터 특허출원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EF2BA611-DCE3-F55E-B5A3-E159D36C1FA0}"/>
              </a:ext>
            </a:extLst>
          </p:cNvPr>
          <p:cNvSpPr/>
          <p:nvPr/>
        </p:nvSpPr>
        <p:spPr>
          <a:xfrm>
            <a:off x="5099884" y="3398597"/>
            <a:ext cx="802417" cy="189472"/>
          </a:xfrm>
          <a:prstGeom prst="roundRect">
            <a:avLst>
              <a:gd name="adj" fmla="val 36027"/>
            </a:avLst>
          </a:prstGeom>
          <a:solidFill>
            <a:srgbClr val="F15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10-2021-0079328</a:t>
            </a:r>
            <a:endParaRPr lang="ko-KR" altLang="en-US" sz="7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82B4E73-8219-F48F-D4C1-762E2EB9EF3E}"/>
              </a:ext>
            </a:extLst>
          </p:cNvPr>
          <p:cNvSpPr/>
          <p:nvPr/>
        </p:nvSpPr>
        <p:spPr>
          <a:xfrm>
            <a:off x="5934051" y="3398597"/>
            <a:ext cx="802417" cy="189472"/>
          </a:xfrm>
          <a:prstGeom prst="roundRect">
            <a:avLst>
              <a:gd name="adj" fmla="val 36027"/>
            </a:avLst>
          </a:prstGeom>
          <a:solidFill>
            <a:srgbClr val="F15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10-2021-0090344</a:t>
            </a:r>
            <a:endParaRPr lang="ko-KR" altLang="en-US" sz="7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5" name="그래픽 164">
            <a:extLst>
              <a:ext uri="{FF2B5EF4-FFF2-40B4-BE49-F238E27FC236}">
                <a16:creationId xmlns:a16="http://schemas.microsoft.com/office/drawing/2014/main" id="{1D73884D-FCE0-F313-2758-8319983FE4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04538" y="3428889"/>
            <a:ext cx="118104" cy="118104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8172BC1C-437A-4E5C-B1AC-564E72442E92}"/>
              </a:ext>
            </a:extLst>
          </p:cNvPr>
          <p:cNvSpPr txBox="1"/>
          <p:nvPr/>
        </p:nvSpPr>
        <p:spPr>
          <a:xfrm>
            <a:off x="7163590" y="3360823"/>
            <a:ext cx="1273105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매머드데이터 상표등록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EE787AFB-8251-15C7-27B4-68102320D52C}"/>
              </a:ext>
            </a:extLst>
          </p:cNvPr>
          <p:cNvSpPr/>
          <p:nvPr/>
        </p:nvSpPr>
        <p:spPr>
          <a:xfrm>
            <a:off x="8396282" y="3398597"/>
            <a:ext cx="802417" cy="189472"/>
          </a:xfrm>
          <a:prstGeom prst="roundRect">
            <a:avLst>
              <a:gd name="adj" fmla="val 36027"/>
            </a:avLst>
          </a:prstGeom>
          <a:solidFill>
            <a:srgbClr val="F15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MAMMOTHDATA</a:t>
            </a:r>
            <a:endParaRPr lang="ko-KR" altLang="en-US" sz="7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33C98F5-7946-A45B-1B87-5DEE88315D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16" y="1456010"/>
            <a:ext cx="1353167" cy="3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2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구축사례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00275" y="497082"/>
            <a:ext cx="1542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Partner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D250C910-3D03-01C2-E6AD-49DCB4218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28" y="521933"/>
            <a:ext cx="600153" cy="354636"/>
          </a:xfrm>
          <a:prstGeom prst="rect">
            <a:avLst/>
          </a:prstGeom>
        </p:spPr>
      </p:pic>
      <p:pic>
        <p:nvPicPr>
          <p:cNvPr id="1030" name="Picture 6" descr="특징주] '오너일가 3900억 블록딜' 삼성에스디에스 주가 보니 &lt; 국내 주가 &lt; 경제 &lt; 기사본문 - 내외경제TV">
            <a:extLst>
              <a:ext uri="{FF2B5EF4-FFF2-40B4-BE49-F238E27FC236}">
                <a16:creationId xmlns:a16="http://schemas.microsoft.com/office/drawing/2014/main" id="{10C035E1-88E1-29B1-5759-2724848FA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6" t="29665" r="18141" b="33690"/>
          <a:stretch/>
        </p:blipFill>
        <p:spPr bwMode="auto">
          <a:xfrm>
            <a:off x="3354346" y="2309546"/>
            <a:ext cx="1081188" cy="43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rporate Identity | KT">
            <a:extLst>
              <a:ext uri="{FF2B5EF4-FFF2-40B4-BE49-F238E27FC236}">
                <a16:creationId xmlns:a16="http://schemas.microsoft.com/office/drawing/2014/main" id="{FDD481F0-0004-CA06-50F1-918EC41A7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7" r="32250"/>
          <a:stretch/>
        </p:blipFill>
        <p:spPr bwMode="auto">
          <a:xfrm>
            <a:off x="5208177" y="2315742"/>
            <a:ext cx="451063" cy="36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쌍용정보통신, 공무원연금공단의 '지능형 시스템 구축' 사업 수주">
            <a:extLst>
              <a:ext uri="{FF2B5EF4-FFF2-40B4-BE49-F238E27FC236}">
                <a16:creationId xmlns:a16="http://schemas.microsoft.com/office/drawing/2014/main" id="{A3DF4093-0C93-D34A-EC07-2F1128925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7" b="42854"/>
          <a:stretch/>
        </p:blipFill>
        <p:spPr bwMode="auto">
          <a:xfrm>
            <a:off x="6441908" y="2370437"/>
            <a:ext cx="1738899" cy="23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아이티센, 2021년 매출 3조 2,826억원 돌파">
            <a:extLst>
              <a:ext uri="{FF2B5EF4-FFF2-40B4-BE49-F238E27FC236}">
                <a16:creationId xmlns:a16="http://schemas.microsoft.com/office/drawing/2014/main" id="{F61FB5A6-F96C-1909-5C59-70077D614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8" t="27755" r="20769" b="26172"/>
          <a:stretch/>
        </p:blipFill>
        <p:spPr bwMode="auto">
          <a:xfrm>
            <a:off x="7035321" y="3976608"/>
            <a:ext cx="1145486" cy="38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교육부 로고">
            <a:extLst>
              <a:ext uri="{FF2B5EF4-FFF2-40B4-BE49-F238E27FC236}">
                <a16:creationId xmlns:a16="http://schemas.microsoft.com/office/drawing/2014/main" id="{4BF6F560-9086-920B-87D7-71042E90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83" y="3043110"/>
            <a:ext cx="1472465" cy="6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행정안전부 로고">
            <a:extLst>
              <a:ext uri="{FF2B5EF4-FFF2-40B4-BE49-F238E27FC236}">
                <a16:creationId xmlns:a16="http://schemas.microsoft.com/office/drawing/2014/main" id="{A28C423F-8466-E1E6-F355-2BA7FA0D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486" y="3052643"/>
            <a:ext cx="1619711" cy="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문서뷰어">
            <a:extLst>
              <a:ext uri="{FF2B5EF4-FFF2-40B4-BE49-F238E27FC236}">
                <a16:creationId xmlns:a16="http://schemas.microsoft.com/office/drawing/2014/main" id="{A515366B-049F-D1E1-8BA1-4075C7510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35" y="3149873"/>
            <a:ext cx="1623157" cy="41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한국산업인력공단 | 공공기관 | 협력기관 | 대학소개 - 고려사이버대학교 대표 홈페이지">
            <a:extLst>
              <a:ext uri="{FF2B5EF4-FFF2-40B4-BE49-F238E27FC236}">
                <a16:creationId xmlns:a16="http://schemas.microsoft.com/office/drawing/2014/main" id="{F97199EB-6998-CC88-2DC6-DE6785187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30000" r="13782" b="29615"/>
          <a:stretch/>
        </p:blipFill>
        <p:spPr bwMode="auto">
          <a:xfrm>
            <a:off x="5659240" y="3942579"/>
            <a:ext cx="1029732" cy="46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한국교육학술정보원 - KERIS 소개 - 일반현황 - KERIS CI·슬로건·캐릭터">
            <a:extLst>
              <a:ext uri="{FF2B5EF4-FFF2-40B4-BE49-F238E27FC236}">
                <a16:creationId xmlns:a16="http://schemas.microsoft.com/office/drawing/2014/main" id="{37EC01C0-B8D9-4C82-06BD-19291DE4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95" y="4084919"/>
            <a:ext cx="1990796" cy="28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28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인증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1997074" y="497082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Certification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5133" y="512676"/>
            <a:ext cx="266165" cy="26616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1A9D067F-2DBE-7592-6011-D76AE956FACA}"/>
              </a:ext>
            </a:extLst>
          </p:cNvPr>
          <p:cNvGrpSpPr/>
          <p:nvPr/>
        </p:nvGrpSpPr>
        <p:grpSpPr>
          <a:xfrm>
            <a:off x="1060288" y="1562101"/>
            <a:ext cx="7785424" cy="3358250"/>
            <a:chOff x="1049336" y="1704975"/>
            <a:chExt cx="7100889" cy="3062975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874C9EF1-BBA9-1253-A845-D01FA6DD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9336" y="1704975"/>
              <a:ext cx="1885950" cy="1238250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04ED0B49-3AB2-B08B-AAE6-B025ED15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98673" y="1704975"/>
              <a:ext cx="874637" cy="1238250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2CEDE140-688C-002D-0890-824B3907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2000" y="1704976"/>
              <a:ext cx="877500" cy="1238250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53BD4848-8813-76F2-3F39-C3F9A0D70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72725" y="1704975"/>
              <a:ext cx="877500" cy="1238250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BC9E373E-FD14-7D56-3D53-957E06412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336" y="3517872"/>
              <a:ext cx="874637" cy="1238250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FDD344CB-8AE7-9BD3-D89F-81BC5B4E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60812" y="3517872"/>
              <a:ext cx="1572381" cy="123825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802A4AE6-F2D1-3FFB-1101-B13BEDD0B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67333" y="3517872"/>
              <a:ext cx="877500" cy="1238250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581A1BC0-1291-D061-6C56-60BF49AD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30105" y="3517872"/>
              <a:ext cx="1920120" cy="1250078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BF3F1FD-9442-B68E-9F8B-B7764929476A}"/>
              </a:ext>
            </a:extLst>
          </p:cNvPr>
          <p:cNvSpPr txBox="1"/>
          <p:nvPr/>
        </p:nvSpPr>
        <p:spPr>
          <a:xfrm>
            <a:off x="1060288" y="2980504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특허출원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D20C21-BF9B-A815-AD91-9F3C94C1EF6E}"/>
              </a:ext>
            </a:extLst>
          </p:cNvPr>
          <p:cNvSpPr txBox="1"/>
          <p:nvPr/>
        </p:nvSpPr>
        <p:spPr>
          <a:xfrm>
            <a:off x="3554608" y="2980504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품질인증</a:t>
            </a: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(SP2)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A01D67-87F0-6A07-D559-9DE91DE2A360}"/>
              </a:ext>
            </a:extLst>
          </p:cNvPr>
          <p:cNvSpPr txBox="1"/>
          <p:nvPr/>
        </p:nvSpPr>
        <p:spPr>
          <a:xfrm>
            <a:off x="5489492" y="2980504"/>
            <a:ext cx="1999066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상표등록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144849-1F0E-41CB-2AEB-FA8230FD6684}"/>
              </a:ext>
            </a:extLst>
          </p:cNvPr>
          <p:cNvSpPr txBox="1"/>
          <p:nvPr/>
        </p:nvSpPr>
        <p:spPr>
          <a:xfrm>
            <a:off x="7752972" y="2980504"/>
            <a:ext cx="122338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저작권등록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6F824A-D2AD-8513-B6CD-974BC75E39B1}"/>
              </a:ext>
            </a:extLst>
          </p:cNvPr>
          <p:cNvSpPr txBox="1"/>
          <p:nvPr/>
        </p:nvSpPr>
        <p:spPr>
          <a:xfrm>
            <a:off x="928070" y="4983408"/>
            <a:ext cx="122338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벤처기업인증서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FD29E-BFBF-1D12-65C0-B3CF5829CBF2}"/>
              </a:ext>
            </a:extLst>
          </p:cNvPr>
          <p:cNvSpPr txBox="1"/>
          <p:nvPr/>
        </p:nvSpPr>
        <p:spPr>
          <a:xfrm>
            <a:off x="2967758" y="4983408"/>
            <a:ext cx="122338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ETRI </a:t>
            </a: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기술이전</a:t>
            </a:r>
            <a:r>
              <a:rPr lang="en-US" altLang="ko-KR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(IoT)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0685E96-4EDB-4DF4-C543-6B848C7A87A5}"/>
              </a:ext>
            </a:extLst>
          </p:cNvPr>
          <p:cNvSpPr txBox="1"/>
          <p:nvPr/>
        </p:nvSpPr>
        <p:spPr>
          <a:xfrm>
            <a:off x="5115697" y="4983408"/>
            <a:ext cx="122338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연구개발서비스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82B5DE-3B19-BB54-B1A0-0DA3582D5B4F}"/>
              </a:ext>
            </a:extLst>
          </p:cNvPr>
          <p:cNvSpPr txBox="1"/>
          <p:nvPr/>
        </p:nvSpPr>
        <p:spPr>
          <a:xfrm>
            <a:off x="7118540" y="4983408"/>
            <a:ext cx="153016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9591C5"/>
              </a:buClr>
            </a:pPr>
            <a:r>
              <a:rPr lang="ko-KR" altLang="en-US" sz="10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대기전력저감우수제품</a:t>
            </a:r>
            <a:endParaRPr lang="en-US" altLang="ko-KR" sz="10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06C7E098-108A-9286-2DA5-AB0DC5528C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3727" y="512675"/>
            <a:ext cx="596057" cy="3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39047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en-US" altLang="ko-KR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Media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040729" y="497082"/>
            <a:ext cx="429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타임소프트 </a:t>
            </a: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KTNF 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파트너쉽 체결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038" y="512676"/>
            <a:ext cx="266165" cy="26616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8E31E550-9E6D-D908-6DCE-F246023FC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597" y="512675"/>
            <a:ext cx="655660" cy="3874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29B171-2861-3963-FA60-DCC7D15DD2A8}"/>
              </a:ext>
            </a:extLst>
          </p:cNvPr>
          <p:cNvSpPr txBox="1"/>
          <p:nvPr/>
        </p:nvSpPr>
        <p:spPr>
          <a:xfrm>
            <a:off x="773601" y="1211110"/>
            <a:ext cx="7897959" cy="27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https://m.etnews.com/20200630000160  /  http://m.itdaily.kr/news/articleView.html?idxno=101733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B70AF2-B90C-55E0-88D1-CC7B47D1DEA1}"/>
              </a:ext>
            </a:extLst>
          </p:cNvPr>
          <p:cNvGrpSpPr/>
          <p:nvPr/>
        </p:nvGrpSpPr>
        <p:grpSpPr>
          <a:xfrm>
            <a:off x="826427" y="1627186"/>
            <a:ext cx="8241210" cy="4019703"/>
            <a:chOff x="826427" y="1627187"/>
            <a:chExt cx="6639585" cy="3238500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D5C7D526-6403-44C5-B763-B679AB36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427" y="1627187"/>
              <a:ext cx="2228850" cy="2790825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3BC05001-C20D-5F90-3760-4871868C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51187" y="1627187"/>
              <a:ext cx="4314825" cy="323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445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39047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en-US" altLang="ko-KR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Media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040729" y="497082"/>
            <a:ext cx="429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한국어 방언 </a:t>
            </a: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구축 사업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038" y="512676"/>
            <a:ext cx="266165" cy="26616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8E31E550-9E6D-D908-6DCE-F246023FC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597" y="512675"/>
            <a:ext cx="655660" cy="3874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29B171-2861-3963-FA60-DCC7D15DD2A8}"/>
              </a:ext>
            </a:extLst>
          </p:cNvPr>
          <p:cNvSpPr txBox="1"/>
          <p:nvPr/>
        </p:nvSpPr>
        <p:spPr>
          <a:xfrm>
            <a:off x="773601" y="1211110"/>
            <a:ext cx="7897959" cy="27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https://www.donga.com/news/article/all/20201104/103789236/2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ACC938-8473-5DB1-1AD9-21A19AE8D3D2}"/>
              </a:ext>
            </a:extLst>
          </p:cNvPr>
          <p:cNvGrpSpPr/>
          <p:nvPr/>
        </p:nvGrpSpPr>
        <p:grpSpPr>
          <a:xfrm>
            <a:off x="826427" y="1595437"/>
            <a:ext cx="7422223" cy="4257654"/>
            <a:chOff x="826427" y="1576387"/>
            <a:chExt cx="6210125" cy="3562350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6EBFADA5-653B-735C-6DE3-7E1A5E4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427" y="1576387"/>
              <a:ext cx="2505075" cy="332422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971F374-454F-74BB-C0AC-46323244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93252" y="1576387"/>
              <a:ext cx="3543300" cy="3562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160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39047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en-US" altLang="ko-KR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Media</a:t>
            </a:r>
            <a:endParaRPr lang="ko-KR" altLang="en-US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040729" y="497082"/>
            <a:ext cx="429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복지분야 콜센터 상담데이터 구축</a:t>
            </a:r>
            <a:endParaRPr lang="en-US" altLang="ko-KR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038" y="512676"/>
            <a:ext cx="266165" cy="26616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8E31E550-9E6D-D908-6DCE-F246023FC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597" y="512675"/>
            <a:ext cx="655660" cy="3874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29B171-2861-3963-FA60-DCC7D15DD2A8}"/>
              </a:ext>
            </a:extLst>
          </p:cNvPr>
          <p:cNvSpPr txBox="1"/>
          <p:nvPr/>
        </p:nvSpPr>
        <p:spPr>
          <a:xfrm>
            <a:off x="773601" y="1211110"/>
            <a:ext cx="7897959" cy="27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https://www.etnews.com/20210810000074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B32C39-4425-BE04-6E81-8621F0CE6A8F}"/>
              </a:ext>
            </a:extLst>
          </p:cNvPr>
          <p:cNvGrpSpPr/>
          <p:nvPr/>
        </p:nvGrpSpPr>
        <p:grpSpPr>
          <a:xfrm>
            <a:off x="826427" y="1528762"/>
            <a:ext cx="7696517" cy="4118128"/>
            <a:chOff x="826427" y="1528762"/>
            <a:chExt cx="6319573" cy="3381375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A42A0214-0D8A-E36E-6E67-661819B74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427" y="1566862"/>
              <a:ext cx="1933575" cy="3343275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F501EC54-5471-DA70-CD12-5707A2491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83575" y="1528762"/>
              <a:ext cx="4162425" cy="3381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495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483434-42C8-EF6E-C254-964AF66A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6281" y="2273976"/>
            <a:ext cx="2955359" cy="20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107F29-AC3F-1225-7CAA-2AC68F355B2E}"/>
              </a:ext>
            </a:extLst>
          </p:cNvPr>
          <p:cNvSpPr txBox="1"/>
          <p:nvPr/>
        </p:nvSpPr>
        <p:spPr>
          <a:xfrm>
            <a:off x="1127142" y="454972"/>
            <a:ext cx="26294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특장점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08304-E468-43F3-5F68-9B5AD12B2279}"/>
              </a:ext>
            </a:extLst>
          </p:cNvPr>
          <p:cNvSpPr txBox="1"/>
          <p:nvPr/>
        </p:nvSpPr>
        <p:spPr>
          <a:xfrm>
            <a:off x="1322913" y="2006050"/>
            <a:ext cx="1553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</a:t>
            </a:r>
            <a:endParaRPr lang="en-US" altLang="ko-KR" sz="40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4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최적화</a:t>
            </a:r>
            <a:endParaRPr lang="en-US" altLang="ko-KR" sz="40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1B62FE43-5187-88A1-7A0C-1278F7963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713" y="522217"/>
            <a:ext cx="588766" cy="355998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67216D8-7773-92A0-A15A-CE5EC83D8B37}"/>
              </a:ext>
            </a:extLst>
          </p:cNvPr>
          <p:cNvCxnSpPr>
            <a:cxnSpLocks/>
          </p:cNvCxnSpPr>
          <p:nvPr/>
        </p:nvCxnSpPr>
        <p:spPr>
          <a:xfrm>
            <a:off x="1452336" y="3467431"/>
            <a:ext cx="53838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C68C5908-7638-2338-8439-B91556712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3286" y="3705225"/>
            <a:ext cx="111919" cy="1119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5106289-1C04-E4ED-DE5B-B1658C825848}"/>
              </a:ext>
            </a:extLst>
          </p:cNvPr>
          <p:cNvSpPr txBox="1"/>
          <p:nvPr/>
        </p:nvSpPr>
        <p:spPr>
          <a:xfrm>
            <a:off x="1520994" y="3592674"/>
            <a:ext cx="1269913" cy="79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병렬처리 지원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D4D4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분산처리 지원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D4D4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In-Memory</a:t>
            </a: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56590724-CC32-68D0-BF0F-FEB10999C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3286" y="3950161"/>
            <a:ext cx="111919" cy="111919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9E81E8DE-606D-5028-53DF-ADEFED704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3286" y="4194465"/>
            <a:ext cx="111919" cy="1119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0C23337-21F6-A525-8968-B4A0579D43F6}"/>
              </a:ext>
            </a:extLst>
          </p:cNvPr>
          <p:cNvSpPr txBox="1"/>
          <p:nvPr/>
        </p:nvSpPr>
        <p:spPr>
          <a:xfrm>
            <a:off x="4122250" y="2006050"/>
            <a:ext cx="1553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쉬운</a:t>
            </a:r>
            <a:endParaRPr lang="en-US" altLang="ko-KR" sz="40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4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확장성</a:t>
            </a:r>
            <a:endParaRPr lang="en-US" altLang="ko-KR" sz="40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C72BA03-F743-BD5C-38D9-B8A77604B25F}"/>
              </a:ext>
            </a:extLst>
          </p:cNvPr>
          <p:cNvCxnSpPr>
            <a:cxnSpLocks/>
          </p:cNvCxnSpPr>
          <p:nvPr/>
        </p:nvCxnSpPr>
        <p:spPr>
          <a:xfrm>
            <a:off x="4251673" y="3467431"/>
            <a:ext cx="53838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래픽 42">
            <a:extLst>
              <a:ext uri="{FF2B5EF4-FFF2-40B4-BE49-F238E27FC236}">
                <a16:creationId xmlns:a16="http://schemas.microsoft.com/office/drawing/2014/main" id="{E2AAE1A7-72D4-C535-BF5A-9AB63D004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2623" y="3705225"/>
            <a:ext cx="111919" cy="1119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C45634E-F903-BCD1-1C9D-2928BE0EDC0E}"/>
              </a:ext>
            </a:extLst>
          </p:cNvPr>
          <p:cNvSpPr txBox="1"/>
          <p:nvPr/>
        </p:nvSpPr>
        <p:spPr>
          <a:xfrm>
            <a:off x="4320331" y="3592674"/>
            <a:ext cx="1269913" cy="79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 Lake</a:t>
            </a:r>
          </a:p>
          <a:p>
            <a:pPr>
              <a:lnSpc>
                <a:spcPct val="130000"/>
              </a:lnSpc>
            </a:pP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Scale-Out</a:t>
            </a:r>
          </a:p>
          <a:p>
            <a:pPr>
              <a:lnSpc>
                <a:spcPct val="130000"/>
              </a:lnSpc>
            </a:pP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대용량 저장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D4D4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609FD3FB-8467-A4C8-20C2-92B61D60D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2623" y="3950161"/>
            <a:ext cx="111919" cy="111919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25E16B58-D98D-C528-035B-118DCE21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2623" y="4194465"/>
            <a:ext cx="111919" cy="11191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135985F-FC9E-FD3D-3094-3A43CC95B744}"/>
              </a:ext>
            </a:extLst>
          </p:cNvPr>
          <p:cNvSpPr txBox="1"/>
          <p:nvPr/>
        </p:nvSpPr>
        <p:spPr>
          <a:xfrm>
            <a:off x="6637863" y="2006050"/>
            <a:ext cx="2067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합리적</a:t>
            </a:r>
          </a:p>
          <a:p>
            <a:r>
              <a:rPr lang="ko-KR" altLang="en-US" sz="40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비용절감</a:t>
            </a:r>
            <a:endParaRPr lang="en-US" altLang="ko-KR" sz="40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C2D10DD-B2C2-399F-D9D6-BE5FF9F759A5}"/>
              </a:ext>
            </a:extLst>
          </p:cNvPr>
          <p:cNvCxnSpPr>
            <a:cxnSpLocks/>
          </p:cNvCxnSpPr>
          <p:nvPr/>
        </p:nvCxnSpPr>
        <p:spPr>
          <a:xfrm>
            <a:off x="6767286" y="3467431"/>
            <a:ext cx="53838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래픽 48">
            <a:extLst>
              <a:ext uri="{FF2B5EF4-FFF2-40B4-BE49-F238E27FC236}">
                <a16:creationId xmlns:a16="http://schemas.microsoft.com/office/drawing/2014/main" id="{870280AB-4338-C0F3-D015-6984CD965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236" y="3705225"/>
            <a:ext cx="111919" cy="11191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6700196-FF96-FA4D-68B7-CE3E982A67B7}"/>
              </a:ext>
            </a:extLst>
          </p:cNvPr>
          <p:cNvSpPr txBox="1"/>
          <p:nvPr/>
        </p:nvSpPr>
        <p:spPr>
          <a:xfrm>
            <a:off x="6835944" y="3592674"/>
            <a:ext cx="1269913" cy="79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Open Source</a:t>
            </a:r>
          </a:p>
          <a:p>
            <a:pPr>
              <a:lnSpc>
                <a:spcPct val="130000"/>
              </a:lnSpc>
            </a:pP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개발기간 단축</a:t>
            </a:r>
          </a:p>
          <a:p>
            <a:pPr>
              <a:lnSpc>
                <a:spcPct val="130000"/>
              </a:lnSpc>
            </a:pPr>
            <a:r>
              <a:rPr lang="ko-KR" altLang="en-US" sz="12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운영비용 절감</a:t>
            </a:r>
            <a:endParaRPr lang="en-US" altLang="ko-KR" sz="12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D4D4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2356510D-863A-A2AE-2EDD-CCC7EFB65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236" y="3950161"/>
            <a:ext cx="111919" cy="111919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12A3BB83-C7D3-AFE2-BBC0-317E4F972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236" y="4194465"/>
            <a:ext cx="111919" cy="1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107F29-AC3F-1225-7CAA-2AC68F355B2E}"/>
              </a:ext>
            </a:extLst>
          </p:cNvPr>
          <p:cNvSpPr txBox="1"/>
          <p:nvPr/>
        </p:nvSpPr>
        <p:spPr>
          <a:xfrm>
            <a:off x="1127142" y="454972"/>
            <a:ext cx="26294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특장점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1B62FE43-5187-88A1-7A0C-1278F7963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713" y="522217"/>
            <a:ext cx="588766" cy="35599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ACCD1A6-A07F-69BE-9E85-28D4A3540AE0}"/>
              </a:ext>
            </a:extLst>
          </p:cNvPr>
          <p:cNvSpPr/>
          <p:nvPr/>
        </p:nvSpPr>
        <p:spPr>
          <a:xfrm>
            <a:off x="1222689" y="1408679"/>
            <a:ext cx="1000126" cy="1000125"/>
          </a:xfrm>
          <a:prstGeom prst="ellipse">
            <a:avLst/>
          </a:prstGeom>
          <a:solidFill>
            <a:srgbClr val="4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가상화</a:t>
            </a:r>
            <a:endParaRPr lang="en-US" altLang="ko-KR" sz="14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Virtualization</a:t>
            </a:r>
            <a:endParaRPr lang="ko-KR" altLang="en-US" sz="8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6C066C-13CD-F1C2-EEC5-8FAC1129C73F}"/>
              </a:ext>
            </a:extLst>
          </p:cNvPr>
          <p:cNvSpPr txBox="1"/>
          <p:nvPr/>
        </p:nvSpPr>
        <p:spPr>
          <a:xfrm>
            <a:off x="2332563" y="1349358"/>
            <a:ext cx="2325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가상화 </a:t>
            </a:r>
            <a:r>
              <a:rPr lang="en-US" altLang="ko-KR" sz="15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(VM, Container)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7B8143-F975-95C8-7B43-1D9B27EC479C}"/>
              </a:ext>
            </a:extLst>
          </p:cNvPr>
          <p:cNvSpPr txBox="1"/>
          <p:nvPr/>
        </p:nvSpPr>
        <p:spPr>
          <a:xfrm>
            <a:off x="2332563" y="1672523"/>
            <a:ext cx="1963212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물리 서버에 수많은 가상 서버를 배치하여 하드웨어 활용률을 개선할 수 있으며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장애 조치와 이중화 구성이 쉬워집니다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2160315-CE8E-0C02-FEB2-2DB6A77F50E9}"/>
              </a:ext>
            </a:extLst>
          </p:cNvPr>
          <p:cNvSpPr/>
          <p:nvPr/>
        </p:nvSpPr>
        <p:spPr>
          <a:xfrm>
            <a:off x="5175864" y="1408679"/>
            <a:ext cx="1000126" cy="1000125"/>
          </a:xfrm>
          <a:prstGeom prst="ellipse">
            <a:avLst/>
          </a:prstGeom>
          <a:solidFill>
            <a:srgbClr val="4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인메모리</a:t>
            </a:r>
            <a:endParaRPr lang="en-US" altLang="ko-KR" sz="14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In-Memory</a:t>
            </a:r>
            <a:endParaRPr lang="ko-KR" altLang="en-US" sz="8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BFED8D-2026-D9F3-4673-4761DC06F8BE}"/>
              </a:ext>
            </a:extLst>
          </p:cNvPr>
          <p:cNvSpPr txBox="1"/>
          <p:nvPr/>
        </p:nvSpPr>
        <p:spPr>
          <a:xfrm>
            <a:off x="6285738" y="1349358"/>
            <a:ext cx="19632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In-Memory </a:t>
            </a:r>
            <a:r>
              <a:rPr lang="ko-KR" altLang="en-US" sz="15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 처리</a:t>
            </a:r>
            <a:endParaRPr lang="en-US" altLang="ko-KR" sz="15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1A929E-CC7A-2780-D7A5-80040FF7C46B}"/>
              </a:ext>
            </a:extLst>
          </p:cNvPr>
          <p:cNvSpPr txBox="1"/>
          <p:nvPr/>
        </p:nvSpPr>
        <p:spPr>
          <a:xfrm>
            <a:off x="6285738" y="1672523"/>
            <a:ext cx="2072960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매머드데이터는 프로세스 전반에 인메모리를 적용하여 처리 함으로서 타 플랫폼 대비 비약적인 속도를 보장합니다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CE88C66-FFC5-FFEC-80CD-2F9FEFDE72E1}"/>
              </a:ext>
            </a:extLst>
          </p:cNvPr>
          <p:cNvSpPr/>
          <p:nvPr/>
        </p:nvSpPr>
        <p:spPr>
          <a:xfrm>
            <a:off x="1222689" y="2767355"/>
            <a:ext cx="1000126" cy="1000125"/>
          </a:xfrm>
          <a:prstGeom prst="ellipse">
            <a:avLst/>
          </a:prstGeom>
          <a:solidFill>
            <a:srgbClr val="4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고가용성</a:t>
            </a:r>
            <a:endParaRPr lang="en-US" altLang="ko-KR" sz="14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High Availability</a:t>
            </a:r>
            <a:endParaRPr lang="ko-KR" altLang="en-US" sz="8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CE6CCC-D524-C623-59A2-2C89C0014277}"/>
              </a:ext>
            </a:extLst>
          </p:cNvPr>
          <p:cNvSpPr txBox="1"/>
          <p:nvPr/>
        </p:nvSpPr>
        <p:spPr>
          <a:xfrm>
            <a:off x="2332563" y="2708034"/>
            <a:ext cx="2325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HA (High Availability)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25A9F2-4362-E545-7017-081160F2A46D}"/>
              </a:ext>
            </a:extLst>
          </p:cNvPr>
          <p:cNvSpPr txBox="1"/>
          <p:nvPr/>
        </p:nvSpPr>
        <p:spPr>
          <a:xfrm>
            <a:off x="2332563" y="3031199"/>
            <a:ext cx="1963212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HA(High Availability)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 기본으로 탑재하고 있어 추가적인 비용발생 없이 고 가용성을 보장합니다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CA5D647-80B1-9851-30DC-A9003FBD8A01}"/>
              </a:ext>
            </a:extLst>
          </p:cNvPr>
          <p:cNvSpPr/>
          <p:nvPr/>
        </p:nvSpPr>
        <p:spPr>
          <a:xfrm>
            <a:off x="5175864" y="2767355"/>
            <a:ext cx="1000126" cy="1000125"/>
          </a:xfrm>
          <a:prstGeom prst="ellipse">
            <a:avLst/>
          </a:prstGeom>
          <a:solidFill>
            <a:srgbClr val="4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 수집</a:t>
            </a:r>
            <a:endParaRPr lang="en-US" altLang="ko-KR" sz="14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Distributed Processing</a:t>
            </a:r>
          </a:p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Collection</a:t>
            </a:r>
            <a:endParaRPr lang="ko-KR" altLang="en-US" sz="8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029C48-2E99-4949-EA85-520790E6C4D6}"/>
              </a:ext>
            </a:extLst>
          </p:cNvPr>
          <p:cNvSpPr txBox="1"/>
          <p:nvPr/>
        </p:nvSpPr>
        <p:spPr>
          <a:xfrm>
            <a:off x="6285738" y="2708034"/>
            <a:ext cx="19632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분산 수집</a:t>
            </a:r>
            <a:endParaRPr lang="en-US" altLang="ko-KR" sz="15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8861F3-22D0-BAF2-942B-6E4DDF6CD094}"/>
              </a:ext>
            </a:extLst>
          </p:cNvPr>
          <p:cNvSpPr txBox="1"/>
          <p:nvPr/>
        </p:nvSpPr>
        <p:spPr>
          <a:xfrm>
            <a:off x="6285738" y="3031199"/>
            <a:ext cx="2072960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자동화된 프로세스로 정형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반정형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 형식의 대용량 데이터를 실시간 및 분산 처리하여 수집하는 기능을 제공합니다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BFB3867-3469-DF40-D065-6351F5787A02}"/>
              </a:ext>
            </a:extLst>
          </p:cNvPr>
          <p:cNvSpPr/>
          <p:nvPr/>
        </p:nvSpPr>
        <p:spPr>
          <a:xfrm>
            <a:off x="1222689" y="4185353"/>
            <a:ext cx="1000126" cy="1000125"/>
          </a:xfrm>
          <a:prstGeom prst="ellipse">
            <a:avLst/>
          </a:prstGeom>
          <a:solidFill>
            <a:srgbClr val="4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spc="-15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오토 스케일링</a:t>
            </a:r>
            <a:endParaRPr lang="en-US" altLang="ko-KR" sz="1400" spc="-15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Auto Scaling</a:t>
            </a:r>
            <a:endParaRPr lang="ko-KR" altLang="en-US" sz="8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32651D-7AE3-F7E0-5E0A-F9661FD9DAFB}"/>
              </a:ext>
            </a:extLst>
          </p:cNvPr>
          <p:cNvSpPr txBox="1"/>
          <p:nvPr/>
        </p:nvSpPr>
        <p:spPr>
          <a:xfrm>
            <a:off x="2332563" y="4126032"/>
            <a:ext cx="2325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-1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Auto Scale (Scale In-Out)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5B1C3E-47CD-C738-FB3A-2ED65420C8C2}"/>
              </a:ext>
            </a:extLst>
          </p:cNvPr>
          <p:cNvSpPr txBox="1"/>
          <p:nvPr/>
        </p:nvSpPr>
        <p:spPr>
          <a:xfrm>
            <a:off x="2332563" y="4449197"/>
            <a:ext cx="2072960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메모리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디스크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트레픽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같은 시스템 자원들의 </a:t>
            </a:r>
            <a:r>
              <a:rPr lang="ko-KR" altLang="en-US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메트릭값을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모니터링 하여 서버 사이즈를 자동으로 조절합니다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CA620D7-576D-D0A6-3D23-EA8D696F46A7}"/>
              </a:ext>
            </a:extLst>
          </p:cNvPr>
          <p:cNvSpPr/>
          <p:nvPr/>
        </p:nvSpPr>
        <p:spPr>
          <a:xfrm>
            <a:off x="5175864" y="4185353"/>
            <a:ext cx="1000126" cy="1000125"/>
          </a:xfrm>
          <a:prstGeom prst="ellipse">
            <a:avLst/>
          </a:prstGeom>
          <a:solidFill>
            <a:srgbClr val="4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400" dirty="0" err="1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MLOps</a:t>
            </a:r>
            <a:endParaRPr lang="en-US" altLang="ko-KR" sz="14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Machine Learning</a:t>
            </a:r>
          </a:p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Lifecycle Platform</a:t>
            </a:r>
            <a:endParaRPr lang="ko-KR" altLang="en-US" sz="8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770E28-E732-D66D-8955-7FD1F4BA156F}"/>
              </a:ext>
            </a:extLst>
          </p:cNvPr>
          <p:cNvSpPr txBox="1"/>
          <p:nvPr/>
        </p:nvSpPr>
        <p:spPr>
          <a:xfrm>
            <a:off x="6285738" y="4126032"/>
            <a:ext cx="19632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-10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MLOps</a:t>
            </a:r>
            <a:endParaRPr lang="en-US" altLang="ko-KR" sz="1500" spc="-1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EDEAC5-3C84-9E4E-9F3E-BD1034CFB40B}"/>
              </a:ext>
            </a:extLst>
          </p:cNvPr>
          <p:cNvSpPr txBox="1"/>
          <p:nvPr/>
        </p:nvSpPr>
        <p:spPr>
          <a:xfrm>
            <a:off x="6285738" y="4449197"/>
            <a:ext cx="2072960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MLOps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 통하여 </a:t>
            </a:r>
            <a:r>
              <a:rPr lang="ko-KR" altLang="en-US" sz="105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머신러닝의</a:t>
            </a:r>
            <a:r>
              <a:rPr lang="ko-KR" altLang="en-US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라이프사이클을 손쉽게 관리하고 진행 가능하여 빠르고 효율적으로 결과에 도달할 수 있습니다</a:t>
            </a:r>
            <a:r>
              <a:rPr lang="en-US" altLang="ko-KR" sz="10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D4D4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3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893AD738-E7FF-48A7-9CB5-20C3D1BA9AFA}"/>
              </a:ext>
            </a:extLst>
          </p:cNvPr>
          <p:cNvGrpSpPr/>
          <p:nvPr/>
        </p:nvGrpSpPr>
        <p:grpSpPr>
          <a:xfrm>
            <a:off x="821161" y="1841782"/>
            <a:ext cx="4891181" cy="3029746"/>
            <a:chOff x="1429020" y="-49234"/>
            <a:chExt cx="4086225" cy="249555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C74576B-95FF-4888-8D98-12D9449E739A}"/>
                </a:ext>
              </a:extLst>
            </p:cNvPr>
            <p:cNvSpPr/>
            <p:nvPr/>
          </p:nvSpPr>
          <p:spPr>
            <a:xfrm flipH="1">
              <a:off x="1430862" y="-49233"/>
              <a:ext cx="793226" cy="349526"/>
            </a:xfrm>
            <a:prstGeom prst="round1Rect">
              <a:avLst>
                <a:gd name="adj" fmla="val 2893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0E340568-B75A-4A22-A61C-D4CB2213FAD6}"/>
                </a:ext>
              </a:extLst>
            </p:cNvPr>
            <p:cNvSpPr/>
            <p:nvPr/>
          </p:nvSpPr>
          <p:spPr>
            <a:xfrm>
              <a:off x="4722019" y="-49232"/>
              <a:ext cx="793226" cy="349526"/>
            </a:xfrm>
            <a:prstGeom prst="round1Rect">
              <a:avLst>
                <a:gd name="adj" fmla="val 27567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352AD240-B5F1-46F7-8B6C-FDD36B4CC165}"/>
                </a:ext>
              </a:extLst>
            </p:cNvPr>
            <p:cNvSpPr/>
            <p:nvPr/>
          </p:nvSpPr>
          <p:spPr>
            <a:xfrm flipH="1">
              <a:off x="2252656" y="-49234"/>
              <a:ext cx="793226" cy="349526"/>
            </a:xfrm>
            <a:prstGeom prst="round1Rect">
              <a:avLst>
                <a:gd name="adj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4E59AB35-27D3-4C1D-997F-5E17BF1ED260}"/>
                </a:ext>
              </a:extLst>
            </p:cNvPr>
            <p:cNvSpPr/>
            <p:nvPr/>
          </p:nvSpPr>
          <p:spPr>
            <a:xfrm flipH="1">
              <a:off x="3077361" y="-49234"/>
              <a:ext cx="793226" cy="349526"/>
            </a:xfrm>
            <a:prstGeom prst="round1Rect">
              <a:avLst>
                <a:gd name="adj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5022EBDA-9AED-4F25-B000-4E5F5FC233C4}"/>
                </a:ext>
              </a:extLst>
            </p:cNvPr>
            <p:cNvSpPr/>
            <p:nvPr/>
          </p:nvSpPr>
          <p:spPr>
            <a:xfrm flipH="1">
              <a:off x="3897314" y="-49234"/>
              <a:ext cx="793226" cy="349526"/>
            </a:xfrm>
            <a:prstGeom prst="round1Rect">
              <a:avLst>
                <a:gd name="adj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0D7D98CB-A1DB-4549-92C8-BF87965AD9C3}"/>
                </a:ext>
              </a:extLst>
            </p:cNvPr>
            <p:cNvSpPr/>
            <p:nvPr/>
          </p:nvSpPr>
          <p:spPr>
            <a:xfrm flipH="1">
              <a:off x="1430862" y="340776"/>
              <a:ext cx="793226" cy="273843"/>
            </a:xfrm>
            <a:prstGeom prst="round1Rect">
              <a:avLst>
                <a:gd name="adj" fmla="val 234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8B123D4E-1517-4FF7-9DC9-643E17C929C9}"/>
                </a:ext>
              </a:extLst>
            </p:cNvPr>
            <p:cNvSpPr/>
            <p:nvPr/>
          </p:nvSpPr>
          <p:spPr>
            <a:xfrm>
              <a:off x="4722019" y="340777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23E2D4E1-19D0-4D27-BEE6-972314C922EE}"/>
                </a:ext>
              </a:extLst>
            </p:cNvPr>
            <p:cNvSpPr/>
            <p:nvPr/>
          </p:nvSpPr>
          <p:spPr>
            <a:xfrm flipH="1">
              <a:off x="2252656" y="340775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" name="사각형: 둥근 한쪽 모서리 13">
              <a:extLst>
                <a:ext uri="{FF2B5EF4-FFF2-40B4-BE49-F238E27FC236}">
                  <a16:creationId xmlns:a16="http://schemas.microsoft.com/office/drawing/2014/main" id="{4D11B425-3B6A-48BD-BD45-3B83C500A090}"/>
                </a:ext>
              </a:extLst>
            </p:cNvPr>
            <p:cNvSpPr/>
            <p:nvPr/>
          </p:nvSpPr>
          <p:spPr>
            <a:xfrm flipH="1">
              <a:off x="3077361" y="340775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" name="사각형: 둥근 한쪽 모서리 14">
              <a:extLst>
                <a:ext uri="{FF2B5EF4-FFF2-40B4-BE49-F238E27FC236}">
                  <a16:creationId xmlns:a16="http://schemas.microsoft.com/office/drawing/2014/main" id="{88101276-5561-469C-8276-8B51E237E331}"/>
                </a:ext>
              </a:extLst>
            </p:cNvPr>
            <p:cNvSpPr/>
            <p:nvPr/>
          </p:nvSpPr>
          <p:spPr>
            <a:xfrm flipH="1">
              <a:off x="3897314" y="340775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" name="사각형: 둥근 한쪽 모서리 15">
              <a:extLst>
                <a:ext uri="{FF2B5EF4-FFF2-40B4-BE49-F238E27FC236}">
                  <a16:creationId xmlns:a16="http://schemas.microsoft.com/office/drawing/2014/main" id="{83E4D394-2D46-4BCA-ADDF-B4A3B680648F}"/>
                </a:ext>
              </a:extLst>
            </p:cNvPr>
            <p:cNvSpPr/>
            <p:nvPr/>
          </p:nvSpPr>
          <p:spPr>
            <a:xfrm flipH="1">
              <a:off x="1430862" y="655102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" name="사각형: 둥근 한쪽 모서리 16">
              <a:extLst>
                <a:ext uri="{FF2B5EF4-FFF2-40B4-BE49-F238E27FC236}">
                  <a16:creationId xmlns:a16="http://schemas.microsoft.com/office/drawing/2014/main" id="{D4CBD151-C697-4786-AA5E-21ADCA1B5EF3}"/>
                </a:ext>
              </a:extLst>
            </p:cNvPr>
            <p:cNvSpPr/>
            <p:nvPr/>
          </p:nvSpPr>
          <p:spPr>
            <a:xfrm>
              <a:off x="4722019" y="655103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" name="사각형: 둥근 한쪽 모서리 17">
              <a:extLst>
                <a:ext uri="{FF2B5EF4-FFF2-40B4-BE49-F238E27FC236}">
                  <a16:creationId xmlns:a16="http://schemas.microsoft.com/office/drawing/2014/main" id="{20535B50-33CB-4175-AD29-E2F2D942E02B}"/>
                </a:ext>
              </a:extLst>
            </p:cNvPr>
            <p:cNvSpPr/>
            <p:nvPr/>
          </p:nvSpPr>
          <p:spPr>
            <a:xfrm flipH="1">
              <a:off x="2252656" y="655101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" name="사각형: 둥근 한쪽 모서리 18">
              <a:extLst>
                <a:ext uri="{FF2B5EF4-FFF2-40B4-BE49-F238E27FC236}">
                  <a16:creationId xmlns:a16="http://schemas.microsoft.com/office/drawing/2014/main" id="{F48F3CD6-3030-47F4-8DF8-F353787BB7A4}"/>
                </a:ext>
              </a:extLst>
            </p:cNvPr>
            <p:cNvSpPr/>
            <p:nvPr/>
          </p:nvSpPr>
          <p:spPr>
            <a:xfrm flipH="1">
              <a:off x="3077361" y="655101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0" name="사각형: 둥근 한쪽 모서리 19">
              <a:extLst>
                <a:ext uri="{FF2B5EF4-FFF2-40B4-BE49-F238E27FC236}">
                  <a16:creationId xmlns:a16="http://schemas.microsoft.com/office/drawing/2014/main" id="{C5CBFD99-A645-40B3-8943-1EF1568D6331}"/>
                </a:ext>
              </a:extLst>
            </p:cNvPr>
            <p:cNvSpPr/>
            <p:nvPr/>
          </p:nvSpPr>
          <p:spPr>
            <a:xfrm flipH="1">
              <a:off x="3897314" y="655101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1" name="사각형: 둥근 한쪽 모서리 20">
              <a:extLst>
                <a:ext uri="{FF2B5EF4-FFF2-40B4-BE49-F238E27FC236}">
                  <a16:creationId xmlns:a16="http://schemas.microsoft.com/office/drawing/2014/main" id="{3E3B16BE-AFEE-41BB-B644-3B46A1A8CBD3}"/>
                </a:ext>
              </a:extLst>
            </p:cNvPr>
            <p:cNvSpPr/>
            <p:nvPr/>
          </p:nvSpPr>
          <p:spPr>
            <a:xfrm flipH="1">
              <a:off x="1430862" y="969428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사각형: 둥근 한쪽 모서리 21">
              <a:extLst>
                <a:ext uri="{FF2B5EF4-FFF2-40B4-BE49-F238E27FC236}">
                  <a16:creationId xmlns:a16="http://schemas.microsoft.com/office/drawing/2014/main" id="{8907D118-345B-41D8-94E5-D8B5C3A5702B}"/>
                </a:ext>
              </a:extLst>
            </p:cNvPr>
            <p:cNvSpPr/>
            <p:nvPr/>
          </p:nvSpPr>
          <p:spPr>
            <a:xfrm>
              <a:off x="4722019" y="969429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" name="사각형: 둥근 한쪽 모서리 22">
              <a:extLst>
                <a:ext uri="{FF2B5EF4-FFF2-40B4-BE49-F238E27FC236}">
                  <a16:creationId xmlns:a16="http://schemas.microsoft.com/office/drawing/2014/main" id="{4CEA64BB-73F0-41B7-85E1-146529055DDD}"/>
                </a:ext>
              </a:extLst>
            </p:cNvPr>
            <p:cNvSpPr/>
            <p:nvPr/>
          </p:nvSpPr>
          <p:spPr>
            <a:xfrm flipH="1">
              <a:off x="2252656" y="969427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사각형: 둥근 한쪽 모서리 23">
              <a:extLst>
                <a:ext uri="{FF2B5EF4-FFF2-40B4-BE49-F238E27FC236}">
                  <a16:creationId xmlns:a16="http://schemas.microsoft.com/office/drawing/2014/main" id="{63703658-25D8-473C-91BE-A202E60B227E}"/>
                </a:ext>
              </a:extLst>
            </p:cNvPr>
            <p:cNvSpPr/>
            <p:nvPr/>
          </p:nvSpPr>
          <p:spPr>
            <a:xfrm flipH="1">
              <a:off x="3077361" y="969427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5" name="사각형: 둥근 한쪽 모서리 24">
              <a:extLst>
                <a:ext uri="{FF2B5EF4-FFF2-40B4-BE49-F238E27FC236}">
                  <a16:creationId xmlns:a16="http://schemas.microsoft.com/office/drawing/2014/main" id="{EA7DCC50-FB14-438D-91F8-CA63DD9A52BA}"/>
                </a:ext>
              </a:extLst>
            </p:cNvPr>
            <p:cNvSpPr/>
            <p:nvPr/>
          </p:nvSpPr>
          <p:spPr>
            <a:xfrm flipH="1">
              <a:off x="3897314" y="969427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6" name="사각형: 둥근 한쪽 모서리 25">
              <a:extLst>
                <a:ext uri="{FF2B5EF4-FFF2-40B4-BE49-F238E27FC236}">
                  <a16:creationId xmlns:a16="http://schemas.microsoft.com/office/drawing/2014/main" id="{0D164020-6CF2-406C-B6D2-EF0738A0F1B3}"/>
                </a:ext>
              </a:extLst>
            </p:cNvPr>
            <p:cNvSpPr/>
            <p:nvPr/>
          </p:nvSpPr>
          <p:spPr>
            <a:xfrm flipH="1">
              <a:off x="1430862" y="1283754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7" name="사각형: 둥근 한쪽 모서리 26">
              <a:extLst>
                <a:ext uri="{FF2B5EF4-FFF2-40B4-BE49-F238E27FC236}">
                  <a16:creationId xmlns:a16="http://schemas.microsoft.com/office/drawing/2014/main" id="{0C975370-A54E-4996-83FA-3445E073C0BB}"/>
                </a:ext>
              </a:extLst>
            </p:cNvPr>
            <p:cNvSpPr/>
            <p:nvPr/>
          </p:nvSpPr>
          <p:spPr>
            <a:xfrm>
              <a:off x="4722019" y="1283755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8" name="사각형: 둥근 한쪽 모서리 27">
              <a:extLst>
                <a:ext uri="{FF2B5EF4-FFF2-40B4-BE49-F238E27FC236}">
                  <a16:creationId xmlns:a16="http://schemas.microsoft.com/office/drawing/2014/main" id="{3A18E545-AFF8-4B4E-A493-35770C47977C}"/>
                </a:ext>
              </a:extLst>
            </p:cNvPr>
            <p:cNvSpPr/>
            <p:nvPr/>
          </p:nvSpPr>
          <p:spPr>
            <a:xfrm flipH="1">
              <a:off x="2252656" y="1283753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4542846D-3AC4-4041-8D64-835D6856A442}"/>
                </a:ext>
              </a:extLst>
            </p:cNvPr>
            <p:cNvSpPr/>
            <p:nvPr/>
          </p:nvSpPr>
          <p:spPr>
            <a:xfrm flipH="1">
              <a:off x="3077361" y="1283753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0" name="사각형: 둥근 한쪽 모서리 29">
              <a:extLst>
                <a:ext uri="{FF2B5EF4-FFF2-40B4-BE49-F238E27FC236}">
                  <a16:creationId xmlns:a16="http://schemas.microsoft.com/office/drawing/2014/main" id="{790FC53D-7A9B-46E4-89F2-4DD7C91D5BFA}"/>
                </a:ext>
              </a:extLst>
            </p:cNvPr>
            <p:cNvSpPr/>
            <p:nvPr/>
          </p:nvSpPr>
          <p:spPr>
            <a:xfrm flipH="1">
              <a:off x="3897314" y="1283753"/>
              <a:ext cx="793226" cy="273843"/>
            </a:xfrm>
            <a:prstGeom prst="round1Rect">
              <a:avLst>
                <a:gd name="adj" fmla="val 0"/>
              </a:avLst>
            </a:prstGeom>
            <a:solidFill>
              <a:srgbClr val="746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1" name="사각형: 둥근 위쪽 모서리 30">
              <a:extLst>
                <a:ext uri="{FF2B5EF4-FFF2-40B4-BE49-F238E27FC236}">
                  <a16:creationId xmlns:a16="http://schemas.microsoft.com/office/drawing/2014/main" id="{65479CF7-9D65-4ECA-832E-254E9540BEBC}"/>
                </a:ext>
              </a:extLst>
            </p:cNvPr>
            <p:cNvSpPr/>
            <p:nvPr/>
          </p:nvSpPr>
          <p:spPr>
            <a:xfrm flipV="1">
              <a:off x="1429020" y="1598079"/>
              <a:ext cx="4086225" cy="848238"/>
            </a:xfrm>
            <a:prstGeom prst="round2SameRect">
              <a:avLst>
                <a:gd name="adj1" fmla="val 11052"/>
                <a:gd name="adj2" fmla="val 0"/>
              </a:avLst>
            </a:prstGeom>
            <a:solidFill>
              <a:srgbClr val="555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3C3783F-A8F7-42AB-A23C-A2859B26BBB7}"/>
              </a:ext>
            </a:extLst>
          </p:cNvPr>
          <p:cNvSpPr txBox="1"/>
          <p:nvPr/>
        </p:nvSpPr>
        <p:spPr>
          <a:xfrm>
            <a:off x="845313" y="1872513"/>
            <a:ext cx="906043" cy="3738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Collection</a:t>
            </a:r>
          </a:p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A1668F-8413-48C1-AF84-CF358179061E}"/>
              </a:ext>
            </a:extLst>
          </p:cNvPr>
          <p:cNvSpPr txBox="1"/>
          <p:nvPr/>
        </p:nvSpPr>
        <p:spPr>
          <a:xfrm>
            <a:off x="1880306" y="1872590"/>
            <a:ext cx="792841" cy="3736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Storage</a:t>
            </a:r>
          </a:p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EF4CEA-4E01-45E8-90E2-0866C89DCDD3}"/>
              </a:ext>
            </a:extLst>
          </p:cNvPr>
          <p:cNvSpPr txBox="1"/>
          <p:nvPr/>
        </p:nvSpPr>
        <p:spPr>
          <a:xfrm>
            <a:off x="2857859" y="1872590"/>
            <a:ext cx="817786" cy="3736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Analysis</a:t>
            </a:r>
          </a:p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487FAD-7501-479F-81B6-DCA3243392ED}"/>
              </a:ext>
            </a:extLst>
          </p:cNvPr>
          <p:cNvSpPr txBox="1"/>
          <p:nvPr/>
        </p:nvSpPr>
        <p:spPr>
          <a:xfrm>
            <a:off x="3735462" y="1872513"/>
            <a:ext cx="1029944" cy="3738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Visualization</a:t>
            </a:r>
          </a:p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가시화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18E0F4-8F2E-4CAF-A6C4-B2B451909AD6}"/>
              </a:ext>
            </a:extLst>
          </p:cNvPr>
          <p:cNvSpPr txBox="1"/>
          <p:nvPr/>
        </p:nvSpPr>
        <p:spPr>
          <a:xfrm>
            <a:off x="4757966" y="1872513"/>
            <a:ext cx="947926" cy="3738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Blockchain</a:t>
            </a:r>
          </a:p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블록체인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94EB1B-C990-40D7-81F2-6D67057AAFD7}"/>
              </a:ext>
            </a:extLst>
          </p:cNvPr>
          <p:cNvSpPr txBox="1"/>
          <p:nvPr/>
        </p:nvSpPr>
        <p:spPr>
          <a:xfrm>
            <a:off x="1039017" y="2364312"/>
            <a:ext cx="518636" cy="2378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●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CEP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E763FA-4E7A-4860-8BA3-A15EC7C78118}"/>
              </a:ext>
            </a:extLst>
          </p:cNvPr>
          <p:cNvSpPr txBox="1"/>
          <p:nvPr/>
        </p:nvSpPr>
        <p:spPr>
          <a:xfrm>
            <a:off x="2054926" y="2364312"/>
            <a:ext cx="443599" cy="2378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●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3BB59-2192-41A3-8451-650EC0301C5E}"/>
              </a:ext>
            </a:extLst>
          </p:cNvPr>
          <p:cNvSpPr txBox="1"/>
          <p:nvPr/>
        </p:nvSpPr>
        <p:spPr>
          <a:xfrm>
            <a:off x="3113882" y="2364311"/>
            <a:ext cx="305737" cy="2378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C6B835-40EC-46B2-AE38-06D75372B700}"/>
              </a:ext>
            </a:extLst>
          </p:cNvPr>
          <p:cNvSpPr txBox="1"/>
          <p:nvPr/>
        </p:nvSpPr>
        <p:spPr>
          <a:xfrm>
            <a:off x="4053569" y="2361813"/>
            <a:ext cx="393734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GIS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CC442A-FA73-4831-BB23-B8F35BECFE6D}"/>
              </a:ext>
            </a:extLst>
          </p:cNvPr>
          <p:cNvSpPr txBox="1"/>
          <p:nvPr/>
        </p:nvSpPr>
        <p:spPr>
          <a:xfrm>
            <a:off x="4933365" y="2361813"/>
            <a:ext cx="597127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신원인증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EC46AF-24A5-41B0-BC64-9669CB282A80}"/>
              </a:ext>
            </a:extLst>
          </p:cNvPr>
          <p:cNvSpPr txBox="1"/>
          <p:nvPr/>
        </p:nvSpPr>
        <p:spPr>
          <a:xfrm>
            <a:off x="1046783" y="2744886"/>
            <a:ext cx="503106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클로링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12E044-23C4-46F1-8178-6BD9D91111CA}"/>
              </a:ext>
            </a:extLst>
          </p:cNvPr>
          <p:cNvSpPr txBox="1"/>
          <p:nvPr/>
        </p:nvSpPr>
        <p:spPr>
          <a:xfrm>
            <a:off x="2080817" y="2744886"/>
            <a:ext cx="391816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DM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1BEBB2-BF64-45C5-9F78-090DA68C3D75}"/>
              </a:ext>
            </a:extLst>
          </p:cNvPr>
          <p:cNvSpPr txBox="1"/>
          <p:nvPr/>
        </p:nvSpPr>
        <p:spPr>
          <a:xfrm>
            <a:off x="2995053" y="2744886"/>
            <a:ext cx="543399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Mining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4D9AD9-51DD-4657-AE68-E394E277CC29}"/>
              </a:ext>
            </a:extLst>
          </p:cNvPr>
          <p:cNvSpPr txBox="1"/>
          <p:nvPr/>
        </p:nvSpPr>
        <p:spPr>
          <a:xfrm>
            <a:off x="4045894" y="2744886"/>
            <a:ext cx="409084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8C9579-29CD-41D1-8B41-B8B769B012C1}"/>
              </a:ext>
            </a:extLst>
          </p:cNvPr>
          <p:cNvSpPr txBox="1"/>
          <p:nvPr/>
        </p:nvSpPr>
        <p:spPr>
          <a:xfrm>
            <a:off x="4933365" y="2744886"/>
            <a:ext cx="597127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분산원장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180521-2F79-49CA-B062-469F896E4AFA}"/>
              </a:ext>
            </a:extLst>
          </p:cNvPr>
          <p:cNvSpPr txBox="1"/>
          <p:nvPr/>
        </p:nvSpPr>
        <p:spPr>
          <a:xfrm>
            <a:off x="1095712" y="3124716"/>
            <a:ext cx="405248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ETL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D1D23D-B2F7-4C79-BF79-5AC99D0E5850}"/>
              </a:ext>
            </a:extLst>
          </p:cNvPr>
          <p:cNvSpPr txBox="1"/>
          <p:nvPr/>
        </p:nvSpPr>
        <p:spPr>
          <a:xfrm>
            <a:off x="2075061" y="3124716"/>
            <a:ext cx="403329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DW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D901EE-4D3F-40EA-A9DF-4FB994397904}"/>
              </a:ext>
            </a:extLst>
          </p:cNvPr>
          <p:cNvSpPr txBox="1"/>
          <p:nvPr/>
        </p:nvSpPr>
        <p:spPr>
          <a:xfrm>
            <a:off x="3129589" y="3127214"/>
            <a:ext cx="274326" cy="2378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C19C8D-9CDF-45E6-A461-CE0E34E621AF}"/>
              </a:ext>
            </a:extLst>
          </p:cNvPr>
          <p:cNvSpPr txBox="1"/>
          <p:nvPr/>
        </p:nvSpPr>
        <p:spPr>
          <a:xfrm>
            <a:off x="4045894" y="3124716"/>
            <a:ext cx="409084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79A2E2-1246-4345-9A7D-D94812C503E5}"/>
              </a:ext>
            </a:extLst>
          </p:cNvPr>
          <p:cNvSpPr txBox="1"/>
          <p:nvPr/>
        </p:nvSpPr>
        <p:spPr>
          <a:xfrm>
            <a:off x="5027385" y="3124716"/>
            <a:ext cx="409084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99163C-5BA0-4F77-8951-849A4B815ACF}"/>
              </a:ext>
            </a:extLst>
          </p:cNvPr>
          <p:cNvSpPr txBox="1"/>
          <p:nvPr/>
        </p:nvSpPr>
        <p:spPr>
          <a:xfrm>
            <a:off x="959480" y="3504899"/>
            <a:ext cx="677714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API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D5BA21-352C-44BA-A89A-FD2963F76147}"/>
              </a:ext>
            </a:extLst>
          </p:cNvPr>
          <p:cNvSpPr txBox="1"/>
          <p:nvPr/>
        </p:nvSpPr>
        <p:spPr>
          <a:xfrm>
            <a:off x="2042711" y="3498903"/>
            <a:ext cx="468030" cy="2548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●</a:t>
            </a: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0CCD8A-6D98-40F1-A0B4-8CF1A54FD8E5}"/>
              </a:ext>
            </a:extLst>
          </p:cNvPr>
          <p:cNvSpPr txBox="1"/>
          <p:nvPr/>
        </p:nvSpPr>
        <p:spPr>
          <a:xfrm>
            <a:off x="3018078" y="3504899"/>
            <a:ext cx="497348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OLAP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B591AE-0CAE-40B5-8290-E153C07E0ECF}"/>
              </a:ext>
            </a:extLst>
          </p:cNvPr>
          <p:cNvSpPr txBox="1"/>
          <p:nvPr/>
        </p:nvSpPr>
        <p:spPr>
          <a:xfrm>
            <a:off x="4067029" y="3507397"/>
            <a:ext cx="366815" cy="2378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EIS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B8CE5D-DB0C-4FE7-A141-D507AF59A319}"/>
              </a:ext>
            </a:extLst>
          </p:cNvPr>
          <p:cNvSpPr txBox="1"/>
          <p:nvPr/>
        </p:nvSpPr>
        <p:spPr>
          <a:xfrm>
            <a:off x="5027385" y="3504899"/>
            <a:ext cx="409084" cy="2428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계약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5B4DC3-5CDB-4CE5-8D96-59AB2F5FC4ED}"/>
              </a:ext>
            </a:extLst>
          </p:cNvPr>
          <p:cNvSpPr txBox="1"/>
          <p:nvPr/>
        </p:nvSpPr>
        <p:spPr>
          <a:xfrm>
            <a:off x="1419423" y="3965818"/>
            <a:ext cx="3694674" cy="78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60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어플라이언스</a:t>
            </a:r>
            <a:r>
              <a:rPr lang="ko-KR" altLang="en-US" sz="1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매머드데이터</a:t>
            </a:r>
            <a:endParaRPr lang="en-US" altLang="ko-KR" sz="1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분산처리 수집 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분산 저장 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분석 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시각화 서비스</a:t>
            </a:r>
            <a:endParaRPr lang="en-US" altLang="ko-KR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80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Atto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Scaling | In Memory 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처리 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Scale Out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3E76874-CC1A-4BF5-A5E2-381A5F6499C2}"/>
              </a:ext>
            </a:extLst>
          </p:cNvPr>
          <p:cNvSpPr/>
          <p:nvPr/>
        </p:nvSpPr>
        <p:spPr>
          <a:xfrm>
            <a:off x="6820392" y="1841782"/>
            <a:ext cx="2244233" cy="3029746"/>
          </a:xfrm>
          <a:prstGeom prst="roundRect">
            <a:avLst>
              <a:gd name="adj" fmla="val 5252"/>
            </a:avLst>
          </a:prstGeom>
          <a:solidFill>
            <a:srgbClr val="555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64" name="그래픽 63">
            <a:extLst>
              <a:ext uri="{FF2B5EF4-FFF2-40B4-BE49-F238E27FC236}">
                <a16:creationId xmlns:a16="http://schemas.microsoft.com/office/drawing/2014/main" id="{16F5A0C0-07AD-4EF1-AFA9-0C50A82D5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1635" y="2246250"/>
            <a:ext cx="1687400" cy="1503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2F864E1-AA9D-435B-831F-D59FE5D3B280}"/>
              </a:ext>
            </a:extLst>
          </p:cNvPr>
          <p:cNvSpPr txBox="1"/>
          <p:nvPr/>
        </p:nvSpPr>
        <p:spPr>
          <a:xfrm>
            <a:off x="7056784" y="2553782"/>
            <a:ext cx="1698307" cy="19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108000">
              <a:lnSpc>
                <a:spcPct val="150000"/>
              </a:lnSpc>
              <a:buClr>
                <a:srgbClr val="9591C5"/>
              </a:buClr>
              <a:buFont typeface="Arial" panose="020B0604020202020204" pitchFamily="34" charset="0"/>
              <a:buChar char="•"/>
            </a:pP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최적화 성능 제공</a:t>
            </a:r>
          </a:p>
          <a:p>
            <a:pPr indent="108000">
              <a:lnSpc>
                <a:spcPct val="150000"/>
              </a:lnSpc>
              <a:buClr>
                <a:srgbClr val="9591C5"/>
              </a:buClr>
              <a:buFont typeface="Arial" panose="020B0604020202020204" pitchFamily="34" charset="0"/>
              <a:buChar char="•"/>
            </a:pPr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Total</a:t>
            </a: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솔루션 일체형 제공</a:t>
            </a:r>
          </a:p>
          <a:p>
            <a:pPr indent="108000">
              <a:lnSpc>
                <a:spcPct val="150000"/>
              </a:lnSpc>
              <a:buClr>
                <a:srgbClr val="9591C5"/>
              </a:buClr>
              <a:buFont typeface="Arial" panose="020B0604020202020204" pitchFamily="34" charset="0"/>
              <a:buChar char="•"/>
            </a:pPr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 Memory </a:t>
            </a: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 기능 제공</a:t>
            </a:r>
          </a:p>
          <a:p>
            <a:pPr indent="108000">
              <a:lnSpc>
                <a:spcPct val="150000"/>
              </a:lnSpc>
              <a:buClr>
                <a:srgbClr val="9591C5"/>
              </a:buClr>
              <a:buFont typeface="Arial" panose="020B0604020202020204" pitchFamily="34" charset="0"/>
              <a:buChar char="•"/>
            </a:pP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분산 처리 기능 제공</a:t>
            </a:r>
          </a:p>
          <a:p>
            <a:pPr indent="108000">
              <a:lnSpc>
                <a:spcPct val="150000"/>
              </a:lnSpc>
              <a:buClr>
                <a:srgbClr val="9591C5"/>
              </a:buClr>
              <a:buFont typeface="Arial" panose="020B0604020202020204" pitchFamily="34" charset="0"/>
              <a:buChar char="•"/>
            </a:pP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모델링</a:t>
            </a:r>
          </a:p>
          <a:p>
            <a:pPr indent="108000">
              <a:lnSpc>
                <a:spcPct val="150000"/>
              </a:lnSpc>
              <a:buClr>
                <a:srgbClr val="9591C5"/>
              </a:buClr>
              <a:buFont typeface="Arial" panose="020B0604020202020204" pitchFamily="34" charset="0"/>
              <a:buChar char="•"/>
            </a:pP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시각화 기능 제공</a:t>
            </a:r>
          </a:p>
          <a:p>
            <a:pPr indent="108000">
              <a:lnSpc>
                <a:spcPct val="150000"/>
              </a:lnSpc>
              <a:buClr>
                <a:srgbClr val="9591C5"/>
              </a:buClr>
              <a:buFont typeface="Arial" panose="020B0604020202020204" pitchFamily="34" charset="0"/>
              <a:buChar char="•"/>
            </a:pPr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Big Data </a:t>
            </a: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기능 제공</a:t>
            </a:r>
          </a:p>
          <a:p>
            <a:pPr indent="108000">
              <a:lnSpc>
                <a:spcPct val="150000"/>
              </a:lnSpc>
              <a:buClr>
                <a:srgbClr val="9591C5"/>
              </a:buClr>
              <a:buFont typeface="Arial" panose="020B0604020202020204" pitchFamily="34" charset="0"/>
              <a:buChar char="•"/>
            </a:pP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정형</a:t>
            </a:r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 분석 제공</a:t>
            </a:r>
          </a:p>
        </p:txBody>
      </p:sp>
      <p:pic>
        <p:nvPicPr>
          <p:cNvPr id="67" name="그래픽 66">
            <a:extLst>
              <a:ext uri="{FF2B5EF4-FFF2-40B4-BE49-F238E27FC236}">
                <a16:creationId xmlns:a16="http://schemas.microsoft.com/office/drawing/2014/main" id="{22E93D46-9EBB-46FF-A160-647084120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7094" y="3113813"/>
            <a:ext cx="285034" cy="48568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99154FD-6CDF-4B96-992D-DF894F44F67F}"/>
              </a:ext>
            </a:extLst>
          </p:cNvPr>
          <p:cNvSpPr txBox="1"/>
          <p:nvPr/>
        </p:nvSpPr>
        <p:spPr>
          <a:xfrm>
            <a:off x="773601" y="4934433"/>
            <a:ext cx="3370439" cy="50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126000">
              <a:buClr>
                <a:srgbClr val="9591C5"/>
              </a:buClr>
              <a:buFont typeface="Wingdings" panose="05000000000000000000" pitchFamily="2" charset="2"/>
              <a:buChar char="l"/>
            </a:pP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CEP (Complex Event Processing) : 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대용량 데이터를 실시간 분석</a:t>
            </a:r>
          </a:p>
          <a:p>
            <a:pPr indent="-126000">
              <a:buClr>
                <a:srgbClr val="9591C5"/>
              </a:buClr>
              <a:buFont typeface="Wingdings" panose="05000000000000000000" pitchFamily="2" charset="2"/>
              <a:buChar char="l"/>
            </a:pP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 (Search Engine) : 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 엔진</a:t>
            </a:r>
          </a:p>
          <a:p>
            <a:pPr indent="-126000">
              <a:buClr>
                <a:srgbClr val="9591C5"/>
              </a:buClr>
              <a:buFont typeface="Wingdings" panose="05000000000000000000" pitchFamily="2" charset="2"/>
              <a:buChar char="l"/>
            </a:pP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DL (Data Lake) : 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55E9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원시 데이터 세트를 기본 형식으로 저장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1EBB4D-0501-49BE-8162-E14478A2F715}"/>
              </a:ext>
            </a:extLst>
          </p:cNvPr>
          <p:cNvSpPr txBox="1"/>
          <p:nvPr/>
        </p:nvSpPr>
        <p:spPr>
          <a:xfrm>
            <a:off x="773601" y="1211110"/>
            <a:ext cx="8291024" cy="50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타임소프트에서는 비정형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정형 데이터를  수집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시각화까지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Total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솔루션을 탑재한 </a:t>
            </a:r>
            <a:r>
              <a:rPr lang="en-US" altLang="ko-KR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Timesoft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Enterprise AI Big Data Analysis Appliance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일체형 제품을 전문 컨설팅 인력과 전문기술을 바탕으로 고객의 만족을 최우선으로 제공합니다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FE4245-D1EB-F1BC-386C-95321F004CA3}"/>
              </a:ext>
            </a:extLst>
          </p:cNvPr>
          <p:cNvSpPr txBox="1"/>
          <p:nvPr/>
        </p:nvSpPr>
        <p:spPr>
          <a:xfrm>
            <a:off x="1127142" y="454972"/>
            <a:ext cx="26294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아키텍처</a:t>
            </a:r>
          </a:p>
        </p:txBody>
      </p:sp>
      <p:pic>
        <p:nvPicPr>
          <p:cNvPr id="61" name="그래픽 60">
            <a:extLst>
              <a:ext uri="{FF2B5EF4-FFF2-40B4-BE49-F238E27FC236}">
                <a16:creationId xmlns:a16="http://schemas.microsoft.com/office/drawing/2014/main" id="{ECEB835F-616D-96AD-B704-4A111C9DC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520" y="523355"/>
            <a:ext cx="600531" cy="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8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E90CE2FC-6118-4FDA-B661-BD5F28086720}"/>
              </a:ext>
            </a:extLst>
          </p:cNvPr>
          <p:cNvSpPr/>
          <p:nvPr/>
        </p:nvSpPr>
        <p:spPr>
          <a:xfrm flipH="1">
            <a:off x="860425" y="1640331"/>
            <a:ext cx="931271" cy="1216585"/>
          </a:xfrm>
          <a:prstGeom prst="round1Rect">
            <a:avLst>
              <a:gd name="adj" fmla="val 14896"/>
            </a:avLst>
          </a:prstGeom>
          <a:solidFill>
            <a:srgbClr val="555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" name="사각형: 둥근 한쪽 모서리 4">
            <a:extLst>
              <a:ext uri="{FF2B5EF4-FFF2-40B4-BE49-F238E27FC236}">
                <a16:creationId xmlns:a16="http://schemas.microsoft.com/office/drawing/2014/main" id="{8A348972-DB52-4365-98D0-BEC7F088213F}"/>
              </a:ext>
            </a:extLst>
          </p:cNvPr>
          <p:cNvSpPr/>
          <p:nvPr/>
        </p:nvSpPr>
        <p:spPr>
          <a:xfrm flipH="1">
            <a:off x="860425" y="2925077"/>
            <a:ext cx="931271" cy="2260734"/>
          </a:xfrm>
          <a:prstGeom prst="round1Rect">
            <a:avLst>
              <a:gd name="adj" fmla="val 0"/>
            </a:avLst>
          </a:prstGeom>
          <a:solidFill>
            <a:srgbClr val="746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2D20EBE1-E6DA-4009-9E91-FC426F1F70A9}"/>
              </a:ext>
            </a:extLst>
          </p:cNvPr>
          <p:cNvSpPr/>
          <p:nvPr/>
        </p:nvSpPr>
        <p:spPr>
          <a:xfrm flipH="1" flipV="1">
            <a:off x="860425" y="5253970"/>
            <a:ext cx="931271" cy="401094"/>
          </a:xfrm>
          <a:prstGeom prst="round1Rect">
            <a:avLst>
              <a:gd name="adj" fmla="val 31096"/>
            </a:avLst>
          </a:prstGeom>
          <a:solidFill>
            <a:srgbClr val="F37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794EE-30FA-45EF-A548-9D9BD2BA255A}"/>
              </a:ext>
            </a:extLst>
          </p:cNvPr>
          <p:cNvSpPr txBox="1"/>
          <p:nvPr/>
        </p:nvSpPr>
        <p:spPr>
          <a:xfrm>
            <a:off x="1105383" y="2186369"/>
            <a:ext cx="441356" cy="2187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SaaS</a:t>
            </a:r>
            <a:endParaRPr lang="ko-KR" altLang="en-US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2E8C2-27F5-46B3-A628-D240A55406C6}"/>
              </a:ext>
            </a:extLst>
          </p:cNvPr>
          <p:cNvSpPr txBox="1"/>
          <p:nvPr/>
        </p:nvSpPr>
        <p:spPr>
          <a:xfrm>
            <a:off x="1104575" y="3946073"/>
            <a:ext cx="442972" cy="2187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PaaS</a:t>
            </a:r>
            <a:endParaRPr lang="ko-KR" altLang="en-US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D6ECB-6214-47C4-8691-34AC8C87E4A2}"/>
              </a:ext>
            </a:extLst>
          </p:cNvPr>
          <p:cNvSpPr txBox="1"/>
          <p:nvPr/>
        </p:nvSpPr>
        <p:spPr>
          <a:xfrm>
            <a:off x="1123961" y="5345147"/>
            <a:ext cx="404200" cy="2187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IaaS</a:t>
            </a:r>
            <a:endParaRPr lang="ko-KR" altLang="en-US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1C64DDE6-ABEA-4BA8-A7C0-E6857B9BD40A}"/>
              </a:ext>
            </a:extLst>
          </p:cNvPr>
          <p:cNvSpPr/>
          <p:nvPr/>
        </p:nvSpPr>
        <p:spPr>
          <a:xfrm>
            <a:off x="1864456" y="1640331"/>
            <a:ext cx="6179818" cy="357646"/>
          </a:xfrm>
          <a:prstGeom prst="round2SameRect">
            <a:avLst>
              <a:gd name="adj1" fmla="val 39633"/>
              <a:gd name="adj2" fmla="val 0"/>
            </a:avLst>
          </a:prstGeom>
          <a:solidFill>
            <a:srgbClr val="555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C3EB-45B9-4FE6-B5C5-3D10BEF40464}"/>
              </a:ext>
            </a:extLst>
          </p:cNvPr>
          <p:cNvSpPr txBox="1"/>
          <p:nvPr/>
        </p:nvSpPr>
        <p:spPr>
          <a:xfrm>
            <a:off x="4245806" y="1709785"/>
            <a:ext cx="1417123" cy="2187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Mammoth Data Module</a:t>
            </a:r>
            <a:endParaRPr lang="ko-KR" altLang="en-US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066A3A0F-30DA-432E-B516-EB73F602BF44}"/>
              </a:ext>
            </a:extLst>
          </p:cNvPr>
          <p:cNvSpPr/>
          <p:nvPr/>
        </p:nvSpPr>
        <p:spPr>
          <a:xfrm rot="10800000">
            <a:off x="1864455" y="1999186"/>
            <a:ext cx="6179818" cy="857729"/>
          </a:xfrm>
          <a:prstGeom prst="round2SameRect">
            <a:avLst>
              <a:gd name="adj1" fmla="val 18357"/>
              <a:gd name="adj2" fmla="val 0"/>
            </a:avLst>
          </a:prstGeom>
          <a:solidFill>
            <a:srgbClr val="E4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837E7D-8750-4C9B-9A0F-7529F0FCF3B3}"/>
              </a:ext>
            </a:extLst>
          </p:cNvPr>
          <p:cNvSpPr/>
          <p:nvPr/>
        </p:nvSpPr>
        <p:spPr>
          <a:xfrm>
            <a:off x="1939138" y="2048756"/>
            <a:ext cx="812312" cy="199869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2C4189-4338-4EF9-B030-870448374AC0}"/>
              </a:ext>
            </a:extLst>
          </p:cNvPr>
          <p:cNvSpPr/>
          <p:nvPr/>
        </p:nvSpPr>
        <p:spPr>
          <a:xfrm>
            <a:off x="2808450" y="2048756"/>
            <a:ext cx="812312" cy="199869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8012D9-FBF6-48EB-A60D-7A117D932AB4}"/>
              </a:ext>
            </a:extLst>
          </p:cNvPr>
          <p:cNvSpPr/>
          <p:nvPr/>
        </p:nvSpPr>
        <p:spPr>
          <a:xfrm>
            <a:off x="3677762" y="2048756"/>
            <a:ext cx="812312" cy="199869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A216DD-6D9B-4970-84DB-8DB336970CC6}"/>
              </a:ext>
            </a:extLst>
          </p:cNvPr>
          <p:cNvSpPr/>
          <p:nvPr/>
        </p:nvSpPr>
        <p:spPr>
          <a:xfrm>
            <a:off x="4547074" y="2048756"/>
            <a:ext cx="812312" cy="199869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460032-B8B7-42DF-8B28-BF444FA4B227}"/>
              </a:ext>
            </a:extLst>
          </p:cNvPr>
          <p:cNvSpPr/>
          <p:nvPr/>
        </p:nvSpPr>
        <p:spPr>
          <a:xfrm>
            <a:off x="5416386" y="2048756"/>
            <a:ext cx="812312" cy="199869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53D3C8-69BF-4174-AEDE-63AEC9B71D6E}"/>
              </a:ext>
            </a:extLst>
          </p:cNvPr>
          <p:cNvSpPr/>
          <p:nvPr/>
        </p:nvSpPr>
        <p:spPr>
          <a:xfrm>
            <a:off x="6285700" y="2048756"/>
            <a:ext cx="812312" cy="199869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D82545-D6AD-475E-A7AF-B5BD2AFC7817}"/>
              </a:ext>
            </a:extLst>
          </p:cNvPr>
          <p:cNvSpPr/>
          <p:nvPr/>
        </p:nvSpPr>
        <p:spPr>
          <a:xfrm>
            <a:off x="7157283" y="2048756"/>
            <a:ext cx="812312" cy="199869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47B32E-9A07-40A9-B82D-4CD242BF6FA1}"/>
              </a:ext>
            </a:extLst>
          </p:cNvPr>
          <p:cNvSpPr/>
          <p:nvPr/>
        </p:nvSpPr>
        <p:spPr>
          <a:xfrm>
            <a:off x="2808450" y="2248625"/>
            <a:ext cx="812312" cy="538774"/>
          </a:xfrm>
          <a:prstGeom prst="rect">
            <a:avLst/>
          </a:prstGeom>
          <a:solidFill>
            <a:srgbClr val="E4E2F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91E99F-B8DE-4DA7-A23B-AC39BF41DE1E}"/>
              </a:ext>
            </a:extLst>
          </p:cNvPr>
          <p:cNvSpPr/>
          <p:nvPr/>
        </p:nvSpPr>
        <p:spPr>
          <a:xfrm>
            <a:off x="3677762" y="2248625"/>
            <a:ext cx="812312" cy="538774"/>
          </a:xfrm>
          <a:prstGeom prst="rect">
            <a:avLst/>
          </a:prstGeom>
          <a:solidFill>
            <a:srgbClr val="E4E2F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913A-6A19-4662-AB60-38A5B6FDCE9F}"/>
              </a:ext>
            </a:extLst>
          </p:cNvPr>
          <p:cNvSpPr/>
          <p:nvPr/>
        </p:nvSpPr>
        <p:spPr>
          <a:xfrm>
            <a:off x="4547074" y="2248625"/>
            <a:ext cx="812312" cy="538774"/>
          </a:xfrm>
          <a:prstGeom prst="rect">
            <a:avLst/>
          </a:prstGeom>
          <a:solidFill>
            <a:srgbClr val="E4E2F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65E2A2-8538-4C51-8C43-5D449AAD227B}"/>
              </a:ext>
            </a:extLst>
          </p:cNvPr>
          <p:cNvSpPr/>
          <p:nvPr/>
        </p:nvSpPr>
        <p:spPr>
          <a:xfrm>
            <a:off x="5416386" y="2248625"/>
            <a:ext cx="812312" cy="538774"/>
          </a:xfrm>
          <a:prstGeom prst="rect">
            <a:avLst/>
          </a:prstGeom>
          <a:solidFill>
            <a:srgbClr val="E4E2F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87A33C-1468-4364-89FB-CEA3FAC675B3}"/>
              </a:ext>
            </a:extLst>
          </p:cNvPr>
          <p:cNvSpPr/>
          <p:nvPr/>
        </p:nvSpPr>
        <p:spPr>
          <a:xfrm>
            <a:off x="6285700" y="2248625"/>
            <a:ext cx="812312" cy="538774"/>
          </a:xfrm>
          <a:prstGeom prst="rect">
            <a:avLst/>
          </a:prstGeom>
          <a:solidFill>
            <a:srgbClr val="E4E2F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3" name="사각형: 둥근 한쪽 모서리 32">
            <a:extLst>
              <a:ext uri="{FF2B5EF4-FFF2-40B4-BE49-F238E27FC236}">
                <a16:creationId xmlns:a16="http://schemas.microsoft.com/office/drawing/2014/main" id="{0D908784-7EB9-4ED7-9990-0234570D6D6B}"/>
              </a:ext>
            </a:extLst>
          </p:cNvPr>
          <p:cNvSpPr/>
          <p:nvPr/>
        </p:nvSpPr>
        <p:spPr>
          <a:xfrm flipH="1" flipV="1">
            <a:off x="1939136" y="2248625"/>
            <a:ext cx="812313" cy="538774"/>
          </a:xfrm>
          <a:prstGeom prst="round1Rect">
            <a:avLst>
              <a:gd name="adj" fmla="val 22624"/>
            </a:avLst>
          </a:prstGeom>
          <a:solidFill>
            <a:srgbClr val="E4E2F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4" name="사각형: 둥근 한쪽 모서리 33">
            <a:extLst>
              <a:ext uri="{FF2B5EF4-FFF2-40B4-BE49-F238E27FC236}">
                <a16:creationId xmlns:a16="http://schemas.microsoft.com/office/drawing/2014/main" id="{F1B4E124-3605-4649-9557-ACE28C7CE94E}"/>
              </a:ext>
            </a:extLst>
          </p:cNvPr>
          <p:cNvSpPr/>
          <p:nvPr/>
        </p:nvSpPr>
        <p:spPr>
          <a:xfrm flipV="1">
            <a:off x="7155013" y="2248623"/>
            <a:ext cx="812312" cy="538774"/>
          </a:xfrm>
          <a:prstGeom prst="round1Rect">
            <a:avLst>
              <a:gd name="adj" fmla="val 22624"/>
            </a:avLst>
          </a:prstGeom>
          <a:solidFill>
            <a:srgbClr val="E4E2F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F8BCE4-FF2A-4739-9627-26A8A3D5E250}"/>
              </a:ext>
            </a:extLst>
          </p:cNvPr>
          <p:cNvSpPr txBox="1"/>
          <p:nvPr/>
        </p:nvSpPr>
        <p:spPr>
          <a:xfrm>
            <a:off x="2048684" y="2064255"/>
            <a:ext cx="593214" cy="174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AI DOC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B69B1-248B-4503-9532-A96D201112D1}"/>
              </a:ext>
            </a:extLst>
          </p:cNvPr>
          <p:cNvSpPr txBox="1"/>
          <p:nvPr/>
        </p:nvSpPr>
        <p:spPr>
          <a:xfrm>
            <a:off x="2980198" y="2064255"/>
            <a:ext cx="468821" cy="174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 KM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D014ED-7069-4E39-BCC1-F04728511115}"/>
              </a:ext>
            </a:extLst>
          </p:cNvPr>
          <p:cNvSpPr txBox="1"/>
          <p:nvPr/>
        </p:nvSpPr>
        <p:spPr>
          <a:xfrm>
            <a:off x="3731394" y="2064255"/>
            <a:ext cx="694991" cy="174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 Collection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1B9CB5-99EE-46EE-8ABC-7B6011B33126}"/>
              </a:ext>
            </a:extLst>
          </p:cNvPr>
          <p:cNvSpPr txBox="1"/>
          <p:nvPr/>
        </p:nvSpPr>
        <p:spPr>
          <a:xfrm>
            <a:off x="4514520" y="2059418"/>
            <a:ext cx="873958" cy="1846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 Image </a:t>
            </a:r>
            <a:r>
              <a:rPr lang="en-US" altLang="ko-KR" sz="60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Analisys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050BEF-0E9D-44F5-ACF9-30E118EC5437}"/>
              </a:ext>
            </a:extLst>
          </p:cNvPr>
          <p:cNvSpPr txBox="1"/>
          <p:nvPr/>
        </p:nvSpPr>
        <p:spPr>
          <a:xfrm>
            <a:off x="5581142" y="2064255"/>
            <a:ext cx="502746" cy="174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IDSS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9DF050-BFDA-4B99-B1C5-E147DB509CE9}"/>
              </a:ext>
            </a:extLst>
          </p:cNvPr>
          <p:cNvSpPr txBox="1"/>
          <p:nvPr/>
        </p:nvSpPr>
        <p:spPr>
          <a:xfrm>
            <a:off x="6411171" y="2059419"/>
            <a:ext cx="561372" cy="1846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SC Module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B1DC2E-FA0D-4AF4-A08B-7AF7B07C1FFD}"/>
              </a:ext>
            </a:extLst>
          </p:cNvPr>
          <p:cNvSpPr txBox="1"/>
          <p:nvPr/>
        </p:nvSpPr>
        <p:spPr>
          <a:xfrm>
            <a:off x="7240330" y="2064255"/>
            <a:ext cx="641679" cy="174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BNM Module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61DBEE-F984-4CCF-96C7-F65633345FBE}"/>
              </a:ext>
            </a:extLst>
          </p:cNvPr>
          <p:cNvSpPr txBox="1"/>
          <p:nvPr/>
        </p:nvSpPr>
        <p:spPr>
          <a:xfrm>
            <a:off x="1898441" y="2330975"/>
            <a:ext cx="893698" cy="3499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문서 기계 해독 </a:t>
            </a:r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모듈</a:t>
            </a:r>
          </a:p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(MS Office,</a:t>
            </a:r>
          </a:p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PDF, HWP)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716DB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C69291-4E27-4157-89C1-B87DE697B629}"/>
              </a:ext>
            </a:extLst>
          </p:cNvPr>
          <p:cNvSpPr txBox="1"/>
          <p:nvPr/>
        </p:nvSpPr>
        <p:spPr>
          <a:xfrm>
            <a:off x="2883267" y="2374726"/>
            <a:ext cx="662681" cy="2624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음성인식</a:t>
            </a:r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(STT),</a:t>
            </a:r>
          </a:p>
          <a:p>
            <a:pPr algn="ctr"/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형태소 분석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4D9E79-9520-46F8-BCAF-D0012190BD7D}"/>
              </a:ext>
            </a:extLst>
          </p:cNvPr>
          <p:cNvSpPr txBox="1"/>
          <p:nvPr/>
        </p:nvSpPr>
        <p:spPr>
          <a:xfrm>
            <a:off x="3657891" y="2330975"/>
            <a:ext cx="842002" cy="3499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공공데이터 수집 모듈</a:t>
            </a:r>
          </a:p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(CEP, </a:t>
            </a:r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</a:t>
            </a:r>
          </a:p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 </a:t>
            </a:r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</a:t>
            </a:r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716DB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47385A-9123-4E62-84D1-B0FF7449B880}"/>
              </a:ext>
            </a:extLst>
          </p:cNvPr>
          <p:cNvSpPr txBox="1"/>
          <p:nvPr/>
        </p:nvSpPr>
        <p:spPr>
          <a:xfrm>
            <a:off x="4583812" y="2374727"/>
            <a:ext cx="735379" cy="2624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 분석 모듈</a:t>
            </a:r>
          </a:p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</a:t>
            </a:r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동영상</a:t>
            </a:r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716DB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001BEF-E0E1-4135-861F-763E650ED630}"/>
              </a:ext>
            </a:extLst>
          </p:cNvPr>
          <p:cNvSpPr txBox="1"/>
          <p:nvPr/>
        </p:nvSpPr>
        <p:spPr>
          <a:xfrm>
            <a:off x="5505214" y="2374727"/>
            <a:ext cx="654604" cy="2624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의사결정</a:t>
            </a:r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(DSS)</a:t>
            </a:r>
          </a:p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모듈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2E9362-D91A-4DDF-8C78-16C09BA7F810}"/>
              </a:ext>
            </a:extLst>
          </p:cNvPr>
          <p:cNvSpPr txBox="1"/>
          <p:nvPr/>
        </p:nvSpPr>
        <p:spPr>
          <a:xfrm>
            <a:off x="6379094" y="2418472"/>
            <a:ext cx="625525" cy="174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Supply chain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716DB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03D78E-B74B-48B4-9F0A-BB13399ABA0D}"/>
              </a:ext>
            </a:extLst>
          </p:cNvPr>
          <p:cNvSpPr txBox="1"/>
          <p:nvPr/>
        </p:nvSpPr>
        <p:spPr>
          <a:xfrm>
            <a:off x="7271025" y="2330977"/>
            <a:ext cx="580290" cy="3499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Blockchain</a:t>
            </a:r>
          </a:p>
          <a:p>
            <a:pPr algn="ctr"/>
            <a:r>
              <a:rPr lang="en-US" altLang="ko-KR" sz="6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Network</a:t>
            </a:r>
          </a:p>
          <a:p>
            <a:pPr algn="ctr"/>
            <a:r>
              <a:rPr lang="en-US" altLang="ko-KR" sz="60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Monotoring</a:t>
            </a:r>
            <a:endParaRPr lang="ko-KR" altLang="en-US" sz="6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716DB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E651B272-59EF-407C-ACCC-7F76DB19CB15}"/>
              </a:ext>
            </a:extLst>
          </p:cNvPr>
          <p:cNvSpPr/>
          <p:nvPr/>
        </p:nvSpPr>
        <p:spPr>
          <a:xfrm>
            <a:off x="1864456" y="2925077"/>
            <a:ext cx="6179818" cy="357646"/>
          </a:xfrm>
          <a:prstGeom prst="round2SameRect">
            <a:avLst>
              <a:gd name="adj1" fmla="val 39633"/>
              <a:gd name="adj2" fmla="val 0"/>
            </a:avLst>
          </a:prstGeom>
          <a:solidFill>
            <a:srgbClr val="555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CC2A31-6155-4B14-9570-AF41241D7DE2}"/>
              </a:ext>
            </a:extLst>
          </p:cNvPr>
          <p:cNvSpPr txBox="1"/>
          <p:nvPr/>
        </p:nvSpPr>
        <p:spPr>
          <a:xfrm>
            <a:off x="4219960" y="2994530"/>
            <a:ext cx="1468819" cy="2187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Mammoth Data platform</a:t>
            </a:r>
            <a:endParaRPr lang="ko-KR" altLang="en-US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BEEA2F-03C7-4987-AB45-892A99243F51}"/>
              </a:ext>
            </a:extLst>
          </p:cNvPr>
          <p:cNvSpPr/>
          <p:nvPr/>
        </p:nvSpPr>
        <p:spPr>
          <a:xfrm>
            <a:off x="1864454" y="3337003"/>
            <a:ext cx="2010989" cy="272655"/>
          </a:xfrm>
          <a:prstGeom prst="rect">
            <a:avLst/>
          </a:prstGeom>
          <a:solidFill>
            <a:srgbClr val="635FA9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426535-86EB-4536-B2FB-8F507E009103}"/>
              </a:ext>
            </a:extLst>
          </p:cNvPr>
          <p:cNvSpPr/>
          <p:nvPr/>
        </p:nvSpPr>
        <p:spPr>
          <a:xfrm>
            <a:off x="3948868" y="3337003"/>
            <a:ext cx="2010989" cy="272655"/>
          </a:xfrm>
          <a:prstGeom prst="rect">
            <a:avLst/>
          </a:prstGeom>
          <a:solidFill>
            <a:srgbClr val="635FA9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7D4E01-7CA2-4553-9E07-A26BA7A6EA12}"/>
              </a:ext>
            </a:extLst>
          </p:cNvPr>
          <p:cNvSpPr/>
          <p:nvPr/>
        </p:nvSpPr>
        <p:spPr>
          <a:xfrm>
            <a:off x="6033283" y="3337003"/>
            <a:ext cx="2010989" cy="272655"/>
          </a:xfrm>
          <a:prstGeom prst="rect">
            <a:avLst/>
          </a:prstGeom>
          <a:solidFill>
            <a:srgbClr val="635FA9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34483AA-D143-4DDA-948D-6628745036E6}"/>
              </a:ext>
            </a:extLst>
          </p:cNvPr>
          <p:cNvSpPr/>
          <p:nvPr/>
        </p:nvSpPr>
        <p:spPr>
          <a:xfrm>
            <a:off x="1864454" y="3670869"/>
            <a:ext cx="2010989" cy="1514941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DA5F74-F83D-40C6-8E68-F5960D1B744F}"/>
              </a:ext>
            </a:extLst>
          </p:cNvPr>
          <p:cNvSpPr/>
          <p:nvPr/>
        </p:nvSpPr>
        <p:spPr>
          <a:xfrm>
            <a:off x="3948868" y="3670869"/>
            <a:ext cx="2010989" cy="1514941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133D6DF-DA53-4939-AB5A-D6036814BC89}"/>
              </a:ext>
            </a:extLst>
          </p:cNvPr>
          <p:cNvSpPr/>
          <p:nvPr/>
        </p:nvSpPr>
        <p:spPr>
          <a:xfrm>
            <a:off x="6033283" y="3670869"/>
            <a:ext cx="2010989" cy="1514941"/>
          </a:xfrm>
          <a:prstGeom prst="rect">
            <a:avLst/>
          </a:prstGeom>
          <a:solidFill>
            <a:srgbClr val="716DB2"/>
          </a:solidFill>
          <a:ln>
            <a:solidFill>
              <a:srgbClr val="716D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34D9050-D560-42C9-B202-2D74E236564F}"/>
              </a:ext>
            </a:extLst>
          </p:cNvPr>
          <p:cNvSpPr txBox="1"/>
          <p:nvPr/>
        </p:nvSpPr>
        <p:spPr>
          <a:xfrm>
            <a:off x="2203197" y="3367752"/>
            <a:ext cx="1326654" cy="2187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Big Data Platform</a:t>
            </a:r>
            <a:endParaRPr lang="ko-KR" altLang="en-US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2582F2-ED21-449F-A3A8-A830D6B72C01}"/>
              </a:ext>
            </a:extLst>
          </p:cNvPr>
          <p:cNvSpPr txBox="1"/>
          <p:nvPr/>
        </p:nvSpPr>
        <p:spPr>
          <a:xfrm>
            <a:off x="4454568" y="3367752"/>
            <a:ext cx="993859" cy="2187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AI Platform</a:t>
            </a:r>
            <a:endParaRPr lang="ko-KR" altLang="en-US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488DEE-C0BC-4188-B822-4BD499FB4CFB}"/>
              </a:ext>
            </a:extLst>
          </p:cNvPr>
          <p:cNvSpPr txBox="1"/>
          <p:nvPr/>
        </p:nvSpPr>
        <p:spPr>
          <a:xfrm>
            <a:off x="6376531" y="3367752"/>
            <a:ext cx="1442970" cy="2187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MD Blockchain Platform</a:t>
            </a:r>
            <a:endParaRPr lang="ko-KR" altLang="en-US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E9F952-4FCB-4F7E-AE27-69BBC78D0AA4}"/>
              </a:ext>
            </a:extLst>
          </p:cNvPr>
          <p:cNvSpPr/>
          <p:nvPr/>
        </p:nvSpPr>
        <p:spPr>
          <a:xfrm>
            <a:off x="2095175" y="4067980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EEE4EB0-EC78-4F85-BC13-66C9A1316E6A}"/>
              </a:ext>
            </a:extLst>
          </p:cNvPr>
          <p:cNvSpPr/>
          <p:nvPr/>
        </p:nvSpPr>
        <p:spPr>
          <a:xfrm>
            <a:off x="2724958" y="4067980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8E3A02-FDC4-4AA1-8387-C133965D3C26}"/>
              </a:ext>
            </a:extLst>
          </p:cNvPr>
          <p:cNvSpPr/>
          <p:nvPr/>
        </p:nvSpPr>
        <p:spPr>
          <a:xfrm>
            <a:off x="3352327" y="4067980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749EEB8-3F06-4805-9800-B84979E6406B}"/>
              </a:ext>
            </a:extLst>
          </p:cNvPr>
          <p:cNvSpPr/>
          <p:nvPr/>
        </p:nvSpPr>
        <p:spPr>
          <a:xfrm>
            <a:off x="3046668" y="4465950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8543F60-E751-4919-A312-59D22D86F835}"/>
              </a:ext>
            </a:extLst>
          </p:cNvPr>
          <p:cNvSpPr/>
          <p:nvPr/>
        </p:nvSpPr>
        <p:spPr>
          <a:xfrm>
            <a:off x="2403376" y="4465950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59BA761-5F33-419E-8C2D-808B9B9F8963}"/>
              </a:ext>
            </a:extLst>
          </p:cNvPr>
          <p:cNvCxnSpPr>
            <a:stCxn id="67" idx="6"/>
            <a:endCxn id="68" idx="2"/>
          </p:cNvCxnSpPr>
          <p:nvPr/>
        </p:nvCxnSpPr>
        <p:spPr>
          <a:xfrm>
            <a:off x="2199546" y="4116559"/>
            <a:ext cx="525412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D08842E-9009-42DD-B59D-29011749556E}"/>
              </a:ext>
            </a:extLst>
          </p:cNvPr>
          <p:cNvCxnSpPr>
            <a:stCxn id="68" idx="6"/>
            <a:endCxn id="71" idx="2"/>
          </p:cNvCxnSpPr>
          <p:nvPr/>
        </p:nvCxnSpPr>
        <p:spPr>
          <a:xfrm>
            <a:off x="2829329" y="4116559"/>
            <a:ext cx="522998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BEC2C00-2EC4-4F94-82A1-F971B772A1FA}"/>
              </a:ext>
            </a:extLst>
          </p:cNvPr>
          <p:cNvCxnSpPr>
            <a:stCxn id="71" idx="6"/>
            <a:endCxn id="72" idx="6"/>
          </p:cNvCxnSpPr>
          <p:nvPr/>
        </p:nvCxnSpPr>
        <p:spPr>
          <a:xfrm flipH="1">
            <a:off x="3151039" y="4116559"/>
            <a:ext cx="305659" cy="397970"/>
          </a:xfrm>
          <a:prstGeom prst="bentConnector3">
            <a:avLst>
              <a:gd name="adj1" fmla="val -87805"/>
            </a:avLst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246C967-B38D-4C48-8E85-8CC2E6CCB85A}"/>
              </a:ext>
            </a:extLst>
          </p:cNvPr>
          <p:cNvCxnSpPr>
            <a:stCxn id="72" idx="2"/>
            <a:endCxn id="73" idx="6"/>
          </p:cNvCxnSpPr>
          <p:nvPr/>
        </p:nvCxnSpPr>
        <p:spPr>
          <a:xfrm flipH="1">
            <a:off x="2507747" y="4514529"/>
            <a:ext cx="538921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BC52449-ABDF-4705-BFD4-CCBEAF8868BC}"/>
              </a:ext>
            </a:extLst>
          </p:cNvPr>
          <p:cNvCxnSpPr>
            <a:stCxn id="67" idx="7"/>
          </p:cNvCxnSpPr>
          <p:nvPr/>
        </p:nvCxnSpPr>
        <p:spPr>
          <a:xfrm flipV="1">
            <a:off x="2184262" y="4025082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6EC79DB-1B41-4537-BFB1-EA4CD6483C0B}"/>
              </a:ext>
            </a:extLst>
          </p:cNvPr>
          <p:cNvCxnSpPr/>
          <p:nvPr/>
        </p:nvCxnSpPr>
        <p:spPr>
          <a:xfrm flipV="1">
            <a:off x="2808450" y="4025082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CE2B64F-62D2-4605-957A-683BC77F82B7}"/>
              </a:ext>
            </a:extLst>
          </p:cNvPr>
          <p:cNvCxnSpPr/>
          <p:nvPr/>
        </p:nvCxnSpPr>
        <p:spPr>
          <a:xfrm flipV="1">
            <a:off x="3431690" y="4025082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CDFCF88-BD87-41AB-A2EB-5D1829AA9285}"/>
              </a:ext>
            </a:extLst>
          </p:cNvPr>
          <p:cNvSpPr txBox="1"/>
          <p:nvPr/>
        </p:nvSpPr>
        <p:spPr>
          <a:xfrm>
            <a:off x="2147361" y="3873355"/>
            <a:ext cx="344425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F4921C-BE06-46B4-8011-971674039BF6}"/>
              </a:ext>
            </a:extLst>
          </p:cNvPr>
          <p:cNvSpPr txBox="1"/>
          <p:nvPr/>
        </p:nvSpPr>
        <p:spPr>
          <a:xfrm>
            <a:off x="2763527" y="3873355"/>
            <a:ext cx="344425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1FB8-E831-4249-A222-8714090D09E3}"/>
              </a:ext>
            </a:extLst>
          </p:cNvPr>
          <p:cNvSpPr txBox="1"/>
          <p:nvPr/>
        </p:nvSpPr>
        <p:spPr>
          <a:xfrm>
            <a:off x="3382403" y="3873355"/>
            <a:ext cx="344425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처리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75ED6B0-E75C-48C8-AE2B-CFE5500EE3FE}"/>
              </a:ext>
            </a:extLst>
          </p:cNvPr>
          <p:cNvCxnSpPr>
            <a:stCxn id="72" idx="5"/>
          </p:cNvCxnSpPr>
          <p:nvPr/>
        </p:nvCxnSpPr>
        <p:spPr>
          <a:xfrm>
            <a:off x="3135755" y="4548880"/>
            <a:ext cx="49741" cy="41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31FF281-43F0-4EA0-B650-D03A43FE46B9}"/>
              </a:ext>
            </a:extLst>
          </p:cNvPr>
          <p:cNvCxnSpPr/>
          <p:nvPr/>
        </p:nvCxnSpPr>
        <p:spPr>
          <a:xfrm>
            <a:off x="2494233" y="4548880"/>
            <a:ext cx="49741" cy="41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2E195CF-6D89-4948-BE72-9ECD060750D1}"/>
              </a:ext>
            </a:extLst>
          </p:cNvPr>
          <p:cNvSpPr txBox="1"/>
          <p:nvPr/>
        </p:nvSpPr>
        <p:spPr>
          <a:xfrm>
            <a:off x="3100820" y="4557994"/>
            <a:ext cx="344425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092D7F4-DCF7-4DBA-82FC-34AFFF7DA1B5}"/>
              </a:ext>
            </a:extLst>
          </p:cNvPr>
          <p:cNvSpPr txBox="1"/>
          <p:nvPr/>
        </p:nvSpPr>
        <p:spPr>
          <a:xfrm>
            <a:off x="2463120" y="4557994"/>
            <a:ext cx="423587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C0802B-159F-4611-BB71-60FC65877463}"/>
              </a:ext>
            </a:extLst>
          </p:cNvPr>
          <p:cNvSpPr txBox="1"/>
          <p:nvPr/>
        </p:nvSpPr>
        <p:spPr>
          <a:xfrm>
            <a:off x="1958026" y="4867991"/>
            <a:ext cx="1837155" cy="204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병렬처리 </a:t>
            </a:r>
            <a:r>
              <a:rPr lang="en-US" altLang="ko-KR" sz="8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In-Memory / Scale-Out)</a:t>
            </a:r>
            <a:endParaRPr lang="ko-KR" altLang="en-US" sz="8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294791E-3EF9-43A5-B448-33D967399B96}"/>
              </a:ext>
            </a:extLst>
          </p:cNvPr>
          <p:cNvSpPr/>
          <p:nvPr/>
        </p:nvSpPr>
        <p:spPr>
          <a:xfrm>
            <a:off x="4129445" y="4124593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638BAEF-2A9C-4BFB-BADF-15793E8F11E4}"/>
              </a:ext>
            </a:extLst>
          </p:cNvPr>
          <p:cNvSpPr/>
          <p:nvPr/>
        </p:nvSpPr>
        <p:spPr>
          <a:xfrm>
            <a:off x="4870028" y="3971379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DD5F22A-AB2F-49B0-80BE-0C0E60FDD922}"/>
              </a:ext>
            </a:extLst>
          </p:cNvPr>
          <p:cNvSpPr/>
          <p:nvPr/>
        </p:nvSpPr>
        <p:spPr>
          <a:xfrm>
            <a:off x="4870028" y="4310656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7F04609B-E54F-4F8E-AF3F-4FEFB0F82991}"/>
              </a:ext>
            </a:extLst>
          </p:cNvPr>
          <p:cNvCxnSpPr>
            <a:stCxn id="103" idx="2"/>
            <a:endCxn id="104" idx="2"/>
          </p:cNvCxnSpPr>
          <p:nvPr/>
        </p:nvCxnSpPr>
        <p:spPr>
          <a:xfrm rot="10800000" flipV="1">
            <a:off x="4870028" y="4019958"/>
            <a:ext cx="14910" cy="339277"/>
          </a:xfrm>
          <a:prstGeom prst="bentConnector3">
            <a:avLst>
              <a:gd name="adj1" fmla="val 1106244"/>
            </a:avLst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2ECCB7C-E033-4549-980C-804B8CB41E99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4233816" y="4173172"/>
            <a:ext cx="493007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C3B9FDCB-4DE5-418A-86D9-0227141265A7}"/>
              </a:ext>
            </a:extLst>
          </p:cNvPr>
          <p:cNvCxnSpPr>
            <a:stCxn id="103" idx="6"/>
            <a:endCxn id="104" idx="6"/>
          </p:cNvCxnSpPr>
          <p:nvPr/>
        </p:nvCxnSpPr>
        <p:spPr>
          <a:xfrm>
            <a:off x="4974399" y="4019958"/>
            <a:ext cx="14910" cy="339277"/>
          </a:xfrm>
          <a:prstGeom prst="bentConnector3">
            <a:avLst>
              <a:gd name="adj1" fmla="val 4912504"/>
            </a:avLst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0EB73B53-FC7F-4298-B056-09AB298DB22A}"/>
              </a:ext>
            </a:extLst>
          </p:cNvPr>
          <p:cNvSpPr/>
          <p:nvPr/>
        </p:nvSpPr>
        <p:spPr>
          <a:xfrm>
            <a:off x="5100909" y="4608740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47B0AF7B-0515-4750-ABD9-FDE38B52C827}"/>
              </a:ext>
            </a:extLst>
          </p:cNvPr>
          <p:cNvSpPr/>
          <p:nvPr/>
        </p:nvSpPr>
        <p:spPr>
          <a:xfrm>
            <a:off x="4385703" y="4608740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5988B386-9159-4646-8438-2D32CED6542D}"/>
              </a:ext>
            </a:extLst>
          </p:cNvPr>
          <p:cNvCxnSpPr>
            <a:stCxn id="117" idx="2"/>
            <a:endCxn id="119" idx="6"/>
          </p:cNvCxnSpPr>
          <p:nvPr/>
        </p:nvCxnSpPr>
        <p:spPr>
          <a:xfrm flipH="1">
            <a:off x="4490074" y="4657319"/>
            <a:ext cx="610835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25F4F6F6-7F88-4C9F-9540-31ED510A97A6}"/>
              </a:ext>
            </a:extLst>
          </p:cNvPr>
          <p:cNvCxnSpPr/>
          <p:nvPr/>
        </p:nvCxnSpPr>
        <p:spPr>
          <a:xfrm flipV="1">
            <a:off x="4220513" y="4090839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2C606834-A19C-4BB6-B8D5-4081D17A4F4E}"/>
              </a:ext>
            </a:extLst>
          </p:cNvPr>
          <p:cNvSpPr txBox="1"/>
          <p:nvPr/>
        </p:nvSpPr>
        <p:spPr>
          <a:xfrm>
            <a:off x="4168174" y="3938500"/>
            <a:ext cx="575444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Raw Data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9545C78-D57F-4585-AD1A-70EF5F6398CA}"/>
              </a:ext>
            </a:extLst>
          </p:cNvPr>
          <p:cNvCxnSpPr/>
          <p:nvPr/>
        </p:nvCxnSpPr>
        <p:spPr>
          <a:xfrm flipV="1">
            <a:off x="4956846" y="3938883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27CA98D3-2A74-4EB7-AD08-E8A3AC5F685B}"/>
              </a:ext>
            </a:extLst>
          </p:cNvPr>
          <p:cNvSpPr txBox="1"/>
          <p:nvPr/>
        </p:nvSpPr>
        <p:spPr>
          <a:xfrm>
            <a:off x="4910562" y="3797084"/>
            <a:ext cx="557674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Modeling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299EC9C-669F-42E9-AC46-FA1CB5AB8B96}"/>
              </a:ext>
            </a:extLst>
          </p:cNvPr>
          <p:cNvCxnSpPr/>
          <p:nvPr/>
        </p:nvCxnSpPr>
        <p:spPr>
          <a:xfrm flipV="1">
            <a:off x="4959079" y="4274432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59BA29B-701F-4D5F-A64E-97DA85F02837}"/>
              </a:ext>
            </a:extLst>
          </p:cNvPr>
          <p:cNvSpPr txBox="1"/>
          <p:nvPr/>
        </p:nvSpPr>
        <p:spPr>
          <a:xfrm>
            <a:off x="4906740" y="4125524"/>
            <a:ext cx="799998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Tracking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969BEDC8-9C97-45E2-96E6-2C889C82AD47}"/>
              </a:ext>
            </a:extLst>
          </p:cNvPr>
          <p:cNvCxnSpPr>
            <a:cxnSpLocks/>
            <a:stCxn id="117" idx="6"/>
          </p:cNvCxnSpPr>
          <p:nvPr/>
        </p:nvCxnSpPr>
        <p:spPr>
          <a:xfrm flipV="1">
            <a:off x="5205280" y="4189597"/>
            <a:ext cx="595000" cy="467723"/>
          </a:xfrm>
          <a:prstGeom prst="bentConnector3">
            <a:avLst>
              <a:gd name="adj1" fmla="val 101215"/>
            </a:avLst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C731192-574A-4E35-8F2A-1C57E9BF99CE}"/>
              </a:ext>
            </a:extLst>
          </p:cNvPr>
          <p:cNvCxnSpPr/>
          <p:nvPr/>
        </p:nvCxnSpPr>
        <p:spPr>
          <a:xfrm flipH="1">
            <a:off x="5707049" y="4189597"/>
            <a:ext cx="99047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D8AFE56C-DE59-4248-9D85-ABF74B5934A1}"/>
              </a:ext>
            </a:extLst>
          </p:cNvPr>
          <p:cNvCxnSpPr>
            <a:stCxn id="117" idx="5"/>
          </p:cNvCxnSpPr>
          <p:nvPr/>
        </p:nvCxnSpPr>
        <p:spPr>
          <a:xfrm>
            <a:off x="5189996" y="4691670"/>
            <a:ext cx="46984" cy="43736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5844C09C-7E7A-49BE-9D72-1DABEF4CB22C}"/>
              </a:ext>
            </a:extLst>
          </p:cNvPr>
          <p:cNvCxnSpPr/>
          <p:nvPr/>
        </p:nvCxnSpPr>
        <p:spPr>
          <a:xfrm>
            <a:off x="4475127" y="4691670"/>
            <a:ext cx="46984" cy="43736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F427A0C-F15F-4587-9F27-656CB2E3DC1B}"/>
              </a:ext>
            </a:extLst>
          </p:cNvPr>
          <p:cNvSpPr txBox="1"/>
          <p:nvPr/>
        </p:nvSpPr>
        <p:spPr>
          <a:xfrm>
            <a:off x="5147587" y="4694655"/>
            <a:ext cx="518902" cy="2916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</a:t>
            </a:r>
          </a:p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Registry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2609AC1-988A-49F9-8107-32F9D1AC0B8B}"/>
              </a:ext>
            </a:extLst>
          </p:cNvPr>
          <p:cNvSpPr txBox="1"/>
          <p:nvPr/>
        </p:nvSpPr>
        <p:spPr>
          <a:xfrm>
            <a:off x="4431941" y="4694655"/>
            <a:ext cx="483359" cy="2916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</a:t>
            </a:r>
          </a:p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Service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944CFA86-DAE0-4FA5-B453-B07C4E68A78E}"/>
              </a:ext>
            </a:extLst>
          </p:cNvPr>
          <p:cNvSpPr/>
          <p:nvPr/>
        </p:nvSpPr>
        <p:spPr>
          <a:xfrm>
            <a:off x="6501086" y="3930478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5550F077-50D9-4F6C-A93D-8278ED15F13B}"/>
              </a:ext>
            </a:extLst>
          </p:cNvPr>
          <p:cNvSpPr/>
          <p:nvPr/>
        </p:nvSpPr>
        <p:spPr>
          <a:xfrm>
            <a:off x="7406880" y="3930478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855EEB0C-9CEE-4F70-846E-A41444A9244C}"/>
              </a:ext>
            </a:extLst>
          </p:cNvPr>
          <p:cNvSpPr/>
          <p:nvPr/>
        </p:nvSpPr>
        <p:spPr>
          <a:xfrm>
            <a:off x="6501086" y="4376065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A89F7CC-4C0F-41F0-AF71-F32ED7C472E1}"/>
              </a:ext>
            </a:extLst>
          </p:cNvPr>
          <p:cNvSpPr/>
          <p:nvPr/>
        </p:nvSpPr>
        <p:spPr>
          <a:xfrm>
            <a:off x="7406880" y="4376065"/>
            <a:ext cx="104371" cy="971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71C7B5FC-BBC1-4F31-8416-A2F6E1C4131B}"/>
              </a:ext>
            </a:extLst>
          </p:cNvPr>
          <p:cNvSpPr/>
          <p:nvPr/>
        </p:nvSpPr>
        <p:spPr>
          <a:xfrm>
            <a:off x="6456306" y="4753690"/>
            <a:ext cx="1099725" cy="256162"/>
          </a:xfrm>
          <a:prstGeom prst="roundRect">
            <a:avLst>
              <a:gd name="adj" fmla="val 22762"/>
            </a:avLst>
          </a:prstGeom>
          <a:solidFill>
            <a:srgbClr val="716DB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57100779-8ED3-40C2-9A6A-064C9970DA15}"/>
              </a:ext>
            </a:extLst>
          </p:cNvPr>
          <p:cNvCxnSpPr>
            <a:stCxn id="177" idx="6"/>
            <a:endCxn id="178" idx="2"/>
          </p:cNvCxnSpPr>
          <p:nvPr/>
        </p:nvCxnSpPr>
        <p:spPr>
          <a:xfrm>
            <a:off x="6605457" y="3979057"/>
            <a:ext cx="801423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AC9BF218-8FAE-45DC-8D79-A8555EC0689C}"/>
              </a:ext>
            </a:extLst>
          </p:cNvPr>
          <p:cNvCxnSpPr>
            <a:stCxn id="177" idx="4"/>
            <a:endCxn id="179" idx="0"/>
          </p:cNvCxnSpPr>
          <p:nvPr/>
        </p:nvCxnSpPr>
        <p:spPr>
          <a:xfrm>
            <a:off x="6553272" y="4027636"/>
            <a:ext cx="0" cy="34843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8AF7B2C1-A1B2-4DF2-A0D5-FB0174B00CB8}"/>
              </a:ext>
            </a:extLst>
          </p:cNvPr>
          <p:cNvCxnSpPr>
            <a:stCxn id="178" idx="4"/>
            <a:endCxn id="180" idx="0"/>
          </p:cNvCxnSpPr>
          <p:nvPr/>
        </p:nvCxnSpPr>
        <p:spPr>
          <a:xfrm>
            <a:off x="7459066" y="4027636"/>
            <a:ext cx="0" cy="34843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D280FFF6-3220-4312-B3DD-AEAB4BA1F530}"/>
              </a:ext>
            </a:extLst>
          </p:cNvPr>
          <p:cNvCxnSpPr>
            <a:stCxn id="179" idx="6"/>
            <a:endCxn id="180" idx="2"/>
          </p:cNvCxnSpPr>
          <p:nvPr/>
        </p:nvCxnSpPr>
        <p:spPr>
          <a:xfrm>
            <a:off x="6605457" y="4424644"/>
            <a:ext cx="801423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D4C78FBB-FEB0-43EF-9319-D7B70774E9F1}"/>
              </a:ext>
            </a:extLst>
          </p:cNvPr>
          <p:cNvCxnSpPr>
            <a:stCxn id="179" idx="4"/>
          </p:cNvCxnSpPr>
          <p:nvPr/>
        </p:nvCxnSpPr>
        <p:spPr>
          <a:xfrm>
            <a:off x="6553272" y="4473223"/>
            <a:ext cx="0" cy="280467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67E97D65-3D8B-4BCC-8A38-1BBC059702F9}"/>
              </a:ext>
            </a:extLst>
          </p:cNvPr>
          <p:cNvCxnSpPr>
            <a:stCxn id="180" idx="4"/>
          </p:cNvCxnSpPr>
          <p:nvPr/>
        </p:nvCxnSpPr>
        <p:spPr>
          <a:xfrm>
            <a:off x="7459066" y="4473223"/>
            <a:ext cx="0" cy="280467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73FDD3B-FEEA-4221-97A4-03DC98ABF740}"/>
              </a:ext>
            </a:extLst>
          </p:cNvPr>
          <p:cNvSpPr txBox="1"/>
          <p:nvPr/>
        </p:nvSpPr>
        <p:spPr>
          <a:xfrm>
            <a:off x="6590821" y="4786984"/>
            <a:ext cx="830693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 원장 </a:t>
            </a:r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Engine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6C659A98-BA5D-4DF7-B62F-08BDF1BD2BC1}"/>
              </a:ext>
            </a:extLst>
          </p:cNvPr>
          <p:cNvGrpSpPr/>
          <p:nvPr/>
        </p:nvGrpSpPr>
        <p:grpSpPr>
          <a:xfrm>
            <a:off x="6501381" y="3992893"/>
            <a:ext cx="276575" cy="145824"/>
            <a:chOff x="5969209" y="3575890"/>
            <a:chExt cx="235577" cy="133430"/>
          </a:xfrm>
        </p:grpSpPr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FC60D4F-0689-4B50-87CE-C162CB8012EE}"/>
                </a:ext>
              </a:extLst>
            </p:cNvPr>
            <p:cNvSpPr/>
            <p:nvPr/>
          </p:nvSpPr>
          <p:spPr>
            <a:xfrm>
              <a:off x="6042549" y="3599281"/>
              <a:ext cx="88900" cy="889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A31BB2D-9BEC-4A7F-86D0-F46F1749597D}"/>
                </a:ext>
              </a:extLst>
            </p:cNvPr>
            <p:cNvSpPr txBox="1"/>
            <p:nvPr/>
          </p:nvSpPr>
          <p:spPr>
            <a:xfrm>
              <a:off x="5969209" y="3575890"/>
              <a:ext cx="235577" cy="1334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인증</a:t>
              </a:r>
              <a:endParaRPr lang="ko-KR" altLang="en-US" sz="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F03FA45-4FCB-4244-8898-2FF79667F30B}"/>
              </a:ext>
            </a:extLst>
          </p:cNvPr>
          <p:cNvGrpSpPr/>
          <p:nvPr/>
        </p:nvGrpSpPr>
        <p:grpSpPr>
          <a:xfrm>
            <a:off x="7417742" y="3992893"/>
            <a:ext cx="276575" cy="145824"/>
            <a:chOff x="5969209" y="3575890"/>
            <a:chExt cx="235577" cy="133430"/>
          </a:xfrm>
        </p:grpSpPr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60CA0683-7045-406C-87BD-6760BB0944DD}"/>
                </a:ext>
              </a:extLst>
            </p:cNvPr>
            <p:cNvSpPr/>
            <p:nvPr/>
          </p:nvSpPr>
          <p:spPr>
            <a:xfrm>
              <a:off x="6042549" y="3599281"/>
              <a:ext cx="88900" cy="889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F9679A6-0D79-4DC8-A6C5-7B1A0BA0D993}"/>
                </a:ext>
              </a:extLst>
            </p:cNvPr>
            <p:cNvSpPr txBox="1"/>
            <p:nvPr/>
          </p:nvSpPr>
          <p:spPr>
            <a:xfrm>
              <a:off x="5969209" y="3575890"/>
              <a:ext cx="235577" cy="1334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인증</a:t>
              </a:r>
              <a:endParaRPr lang="ko-KR" altLang="en-US" sz="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FDA461F6-3349-49B3-9AC4-2631942EF8AA}"/>
              </a:ext>
            </a:extLst>
          </p:cNvPr>
          <p:cNvGrpSpPr/>
          <p:nvPr/>
        </p:nvGrpSpPr>
        <p:grpSpPr>
          <a:xfrm>
            <a:off x="6501381" y="4440572"/>
            <a:ext cx="276575" cy="145824"/>
            <a:chOff x="5969209" y="3575889"/>
            <a:chExt cx="235577" cy="133430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1027E3A9-15E3-4874-B4E1-9941EA4FC21F}"/>
                </a:ext>
              </a:extLst>
            </p:cNvPr>
            <p:cNvSpPr/>
            <p:nvPr/>
          </p:nvSpPr>
          <p:spPr>
            <a:xfrm>
              <a:off x="6042549" y="3599281"/>
              <a:ext cx="88900" cy="889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A85ECD0-45AA-4643-9295-A8D9EF278A2D}"/>
                </a:ext>
              </a:extLst>
            </p:cNvPr>
            <p:cNvSpPr txBox="1"/>
            <p:nvPr/>
          </p:nvSpPr>
          <p:spPr>
            <a:xfrm>
              <a:off x="5969209" y="3575889"/>
              <a:ext cx="235577" cy="1334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인증</a:t>
              </a:r>
              <a:endParaRPr lang="ko-KR" altLang="en-US" sz="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5C8D71CA-A7BA-4CB5-ACF8-1ED8894E8E86}"/>
              </a:ext>
            </a:extLst>
          </p:cNvPr>
          <p:cNvGrpSpPr/>
          <p:nvPr/>
        </p:nvGrpSpPr>
        <p:grpSpPr>
          <a:xfrm>
            <a:off x="7417742" y="4440572"/>
            <a:ext cx="276575" cy="145824"/>
            <a:chOff x="5969209" y="3575889"/>
            <a:chExt cx="235577" cy="133430"/>
          </a:xfrm>
        </p:grpSpPr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4AA61DBF-B936-4C66-B28E-CDA6E47E7459}"/>
                </a:ext>
              </a:extLst>
            </p:cNvPr>
            <p:cNvSpPr/>
            <p:nvPr/>
          </p:nvSpPr>
          <p:spPr>
            <a:xfrm>
              <a:off x="6042549" y="3599281"/>
              <a:ext cx="88900" cy="889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0293EA0-1BBC-4F9C-8E5D-96D15456EB00}"/>
                </a:ext>
              </a:extLst>
            </p:cNvPr>
            <p:cNvSpPr txBox="1"/>
            <p:nvPr/>
          </p:nvSpPr>
          <p:spPr>
            <a:xfrm>
              <a:off x="5969209" y="3575889"/>
              <a:ext cx="235577" cy="1334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">
                  <a:ln w="1270">
                    <a:solidFill>
                      <a:srgbClr val="000000">
                        <a:alpha val="1000"/>
                      </a:srgbClr>
                    </a:solidFill>
                  </a:ln>
                  <a:solidFill>
                    <a:srgbClr val="716DB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인증</a:t>
              </a:r>
              <a:endParaRPr lang="ko-KR" altLang="en-US" sz="4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716DB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1E01B2E-78D3-4DED-9CD5-F64565385090}"/>
              </a:ext>
            </a:extLst>
          </p:cNvPr>
          <p:cNvCxnSpPr/>
          <p:nvPr/>
        </p:nvCxnSpPr>
        <p:spPr>
          <a:xfrm flipV="1">
            <a:off x="6587484" y="3893088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9C58C3D-4B06-4128-86C4-2507FE1ADC23}"/>
              </a:ext>
            </a:extLst>
          </p:cNvPr>
          <p:cNvCxnSpPr/>
          <p:nvPr/>
        </p:nvCxnSpPr>
        <p:spPr>
          <a:xfrm>
            <a:off x="8141378" y="3826284"/>
            <a:ext cx="801423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421FCABD-91BF-43FD-8B3A-100A31185F30}"/>
              </a:ext>
            </a:extLst>
          </p:cNvPr>
          <p:cNvCxnSpPr/>
          <p:nvPr/>
        </p:nvCxnSpPr>
        <p:spPr>
          <a:xfrm flipV="1">
            <a:off x="7485488" y="3893088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55D0F49-6480-4EFA-B5CA-52742A63F82C}"/>
              </a:ext>
            </a:extLst>
          </p:cNvPr>
          <p:cNvCxnSpPr/>
          <p:nvPr/>
        </p:nvCxnSpPr>
        <p:spPr>
          <a:xfrm flipV="1">
            <a:off x="6587484" y="4339188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7331544F-A585-42F5-B105-4312A8134068}"/>
              </a:ext>
            </a:extLst>
          </p:cNvPr>
          <p:cNvCxnSpPr/>
          <p:nvPr/>
        </p:nvCxnSpPr>
        <p:spPr>
          <a:xfrm flipV="1">
            <a:off x="7485488" y="4339188"/>
            <a:ext cx="50016" cy="57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64C05963-5327-4C51-BE25-348870F440B7}"/>
              </a:ext>
            </a:extLst>
          </p:cNvPr>
          <p:cNvSpPr txBox="1"/>
          <p:nvPr/>
        </p:nvSpPr>
        <p:spPr>
          <a:xfrm>
            <a:off x="6553272" y="3751774"/>
            <a:ext cx="386429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Org1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8C4792A-FB82-40E0-8F58-44D54E3AA622}"/>
              </a:ext>
            </a:extLst>
          </p:cNvPr>
          <p:cNvSpPr txBox="1"/>
          <p:nvPr/>
        </p:nvSpPr>
        <p:spPr>
          <a:xfrm>
            <a:off x="7438270" y="3751774"/>
            <a:ext cx="386429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Org2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D32F23D-17CC-49AA-9F92-F8FF5C9E2C8F}"/>
              </a:ext>
            </a:extLst>
          </p:cNvPr>
          <p:cNvSpPr txBox="1"/>
          <p:nvPr/>
        </p:nvSpPr>
        <p:spPr>
          <a:xfrm>
            <a:off x="6553272" y="4187686"/>
            <a:ext cx="386429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Org3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C17E99-396A-4242-AF12-06A6D7075F8D}"/>
              </a:ext>
            </a:extLst>
          </p:cNvPr>
          <p:cNvSpPr txBox="1"/>
          <p:nvPr/>
        </p:nvSpPr>
        <p:spPr>
          <a:xfrm>
            <a:off x="7438270" y="4187686"/>
            <a:ext cx="386429" cy="1895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Org4</a:t>
            </a:r>
            <a:endParaRPr lang="ko-KR" altLang="en-US" sz="7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7" name="사각형: 둥근 한쪽 모서리 226">
            <a:extLst>
              <a:ext uri="{FF2B5EF4-FFF2-40B4-BE49-F238E27FC236}">
                <a16:creationId xmlns:a16="http://schemas.microsoft.com/office/drawing/2014/main" id="{EE982A3B-B9B0-4C34-B49D-86878C0F3B9C}"/>
              </a:ext>
            </a:extLst>
          </p:cNvPr>
          <p:cNvSpPr/>
          <p:nvPr/>
        </p:nvSpPr>
        <p:spPr>
          <a:xfrm flipH="1" flipV="1">
            <a:off x="1865880" y="5253969"/>
            <a:ext cx="6178390" cy="401094"/>
          </a:xfrm>
          <a:prstGeom prst="round1Rect">
            <a:avLst>
              <a:gd name="adj" fmla="val 0"/>
            </a:avLst>
          </a:prstGeom>
          <a:solidFill>
            <a:srgbClr val="F37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B13F7A0-956A-4516-A305-A770168C6A2B}"/>
              </a:ext>
            </a:extLst>
          </p:cNvPr>
          <p:cNvSpPr txBox="1"/>
          <p:nvPr/>
        </p:nvSpPr>
        <p:spPr>
          <a:xfrm>
            <a:off x="3719636" y="5345147"/>
            <a:ext cx="2300804" cy="2187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Mammoth Private Cloud (VM, Container)</a:t>
            </a:r>
            <a:endParaRPr lang="ko-KR" altLang="en-US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3" name="사각형: 둥근 위쪽 모서리 232">
            <a:extLst>
              <a:ext uri="{FF2B5EF4-FFF2-40B4-BE49-F238E27FC236}">
                <a16:creationId xmlns:a16="http://schemas.microsoft.com/office/drawing/2014/main" id="{FF6233E2-86A3-49A4-8BB3-22FA543542E9}"/>
              </a:ext>
            </a:extLst>
          </p:cNvPr>
          <p:cNvSpPr/>
          <p:nvPr/>
        </p:nvSpPr>
        <p:spPr>
          <a:xfrm rot="5400000">
            <a:off x="6587153" y="3177592"/>
            <a:ext cx="4015703" cy="939242"/>
          </a:xfrm>
          <a:prstGeom prst="round2SameRect">
            <a:avLst>
              <a:gd name="adj1" fmla="val 19585"/>
              <a:gd name="adj2" fmla="val 0"/>
            </a:avLst>
          </a:prstGeom>
          <a:solidFill>
            <a:srgbClr val="555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26DF1DB-888C-417E-B8DB-1ED315D55BD3}"/>
              </a:ext>
            </a:extLst>
          </p:cNvPr>
          <p:cNvSpPr txBox="1"/>
          <p:nvPr/>
        </p:nvSpPr>
        <p:spPr>
          <a:xfrm>
            <a:off x="8298395" y="3472221"/>
            <a:ext cx="593214" cy="3499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</a:t>
            </a:r>
            <a:endParaRPr lang="en-US" altLang="ko-KR" sz="90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90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모니터링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00408C0-AEA3-AE77-948D-45B0C32DD54A}"/>
              </a:ext>
            </a:extLst>
          </p:cNvPr>
          <p:cNvSpPr txBox="1"/>
          <p:nvPr/>
        </p:nvSpPr>
        <p:spPr>
          <a:xfrm>
            <a:off x="773601" y="1124223"/>
            <a:ext cx="8291024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강력한 성능의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H/W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기반으로 최고의 성능을 낼 수 있도록 매머드데이터만의 높은 기술력을 통한 최적화된 인프라와 플랫폼을 구축하였으며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최고의 성능을 발휘하는 아키텍처를 구성하였습니다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26294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아키텍처</a:t>
            </a:r>
          </a:p>
        </p:txBody>
      </p:sp>
      <p:pic>
        <p:nvPicPr>
          <p:cNvPr id="134" name="그래픽 133">
            <a:extLst>
              <a:ext uri="{FF2B5EF4-FFF2-40B4-BE49-F238E27FC236}">
                <a16:creationId xmlns:a16="http://schemas.microsoft.com/office/drawing/2014/main" id="{3C99231D-65EF-6EEE-4412-388630753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3355"/>
            <a:ext cx="600531" cy="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8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사각형: 둥근 위쪽 모서리 182">
            <a:extLst>
              <a:ext uri="{FF2B5EF4-FFF2-40B4-BE49-F238E27FC236}">
                <a16:creationId xmlns:a16="http://schemas.microsoft.com/office/drawing/2014/main" id="{F037C8B8-FA51-6F05-A6D2-B37CAB9F5866}"/>
              </a:ext>
            </a:extLst>
          </p:cNvPr>
          <p:cNvSpPr/>
          <p:nvPr/>
        </p:nvSpPr>
        <p:spPr>
          <a:xfrm rot="16200000">
            <a:off x="6199172" y="2596823"/>
            <a:ext cx="999214" cy="4566590"/>
          </a:xfrm>
          <a:prstGeom prst="round2SameRect">
            <a:avLst>
              <a:gd name="adj1" fmla="val 0"/>
              <a:gd name="adj2" fmla="val 12795"/>
            </a:avLst>
          </a:prstGeom>
          <a:solidFill>
            <a:schemeClr val="bg1"/>
          </a:solidFill>
          <a:ln w="28575">
            <a:solidFill>
              <a:srgbClr val="C7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0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3BD613-E7DD-C5A0-F6EF-B6CC532E5B28}"/>
              </a:ext>
            </a:extLst>
          </p:cNvPr>
          <p:cNvCxnSpPr>
            <a:stCxn id="190" idx="2"/>
            <a:endCxn id="194" idx="2"/>
          </p:cNvCxnSpPr>
          <p:nvPr/>
        </p:nvCxnSpPr>
        <p:spPr>
          <a:xfrm rot="10800000" flipV="1">
            <a:off x="5732464" y="4681251"/>
            <a:ext cx="12700" cy="496826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164920-B472-5450-7F64-2B557C3D5886}"/>
              </a:ext>
            </a:extLst>
          </p:cNvPr>
          <p:cNvCxnSpPr>
            <a:stCxn id="23" idx="6"/>
          </p:cNvCxnSpPr>
          <p:nvPr/>
        </p:nvCxnSpPr>
        <p:spPr>
          <a:xfrm flipV="1">
            <a:off x="4761612" y="4932800"/>
            <a:ext cx="705203" cy="8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6265FFCE-A7D9-9D43-EF48-D9382434FA7E}"/>
              </a:ext>
            </a:extLst>
          </p:cNvPr>
          <p:cNvCxnSpPr>
            <a:stCxn id="190" idx="6"/>
            <a:endCxn id="194" idx="6"/>
          </p:cNvCxnSpPr>
          <p:nvPr/>
        </p:nvCxnSpPr>
        <p:spPr>
          <a:xfrm>
            <a:off x="5842001" y="4681251"/>
            <a:ext cx="12700" cy="496826"/>
          </a:xfrm>
          <a:prstGeom prst="bentConnector3">
            <a:avLst>
              <a:gd name="adj1" fmla="val 5793748"/>
            </a:avLst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8AD5C40-ED8C-8FBC-A8B5-18EA967274E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>
            <a:off x="6588233" y="4933629"/>
            <a:ext cx="42665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AAC3CE3-6C3D-1022-C98C-7ECB404D207B}"/>
              </a:ext>
            </a:extLst>
          </p:cNvPr>
          <p:cNvCxnSpPr>
            <a:stCxn id="201" idx="6"/>
            <a:endCxn id="219" idx="2"/>
          </p:cNvCxnSpPr>
          <p:nvPr/>
        </p:nvCxnSpPr>
        <p:spPr>
          <a:xfrm>
            <a:off x="7124421" y="4933629"/>
            <a:ext cx="9364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291024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반정형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정형 구조 데이터의 처리구조 자동화 기능과 처리 과정의 자원 모니터링 등 데이터 분석 및 시각화 기능을 제공합니다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</a:t>
            </a:r>
            <a:r>
              <a:rPr lang="en-US" altLang="ko-KR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MLOps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 내장하고 있어 </a:t>
            </a:r>
            <a:r>
              <a:rPr lang="ko-KR" altLang="en-US" sz="11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머신러닝의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라이프사이클을 손쉽게 관리하고 진행 가능합니다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endParaRPr lang="ko-KR" altLang="en-US" sz="11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6" name="사각형: 둥근 위쪽 모서리 135">
            <a:extLst>
              <a:ext uri="{FF2B5EF4-FFF2-40B4-BE49-F238E27FC236}">
                <a16:creationId xmlns:a16="http://schemas.microsoft.com/office/drawing/2014/main" id="{067793D4-35C3-91D1-0940-3F7C7160D0CA}"/>
              </a:ext>
            </a:extLst>
          </p:cNvPr>
          <p:cNvSpPr/>
          <p:nvPr/>
        </p:nvSpPr>
        <p:spPr>
          <a:xfrm>
            <a:off x="872940" y="1908385"/>
            <a:ext cx="1289236" cy="407988"/>
          </a:xfrm>
          <a:prstGeom prst="round2SameRect">
            <a:avLst>
              <a:gd name="adj1" fmla="val 32231"/>
              <a:gd name="adj2" fmla="val 0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</a:t>
            </a:r>
            <a:r>
              <a:rPr lang="ko-KR" altLang="en-US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Collection</a:t>
            </a:r>
            <a:endParaRPr lang="ko-KR" altLang="en-US" sz="1000" spc="-20" dirty="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7" name="사각형: 둥근 위쪽 모서리 136">
            <a:extLst>
              <a:ext uri="{FF2B5EF4-FFF2-40B4-BE49-F238E27FC236}">
                <a16:creationId xmlns:a16="http://schemas.microsoft.com/office/drawing/2014/main" id="{7E34A934-F583-11BF-5779-D039EB52F0A1}"/>
              </a:ext>
            </a:extLst>
          </p:cNvPr>
          <p:cNvSpPr/>
          <p:nvPr/>
        </p:nvSpPr>
        <p:spPr>
          <a:xfrm>
            <a:off x="872939" y="2356075"/>
            <a:ext cx="1289236" cy="1744648"/>
          </a:xfrm>
          <a:prstGeom prst="round2SameRect">
            <a:avLst>
              <a:gd name="adj1" fmla="val 0"/>
              <a:gd name="adj2" fmla="val 11879"/>
            </a:avLst>
          </a:prstGeom>
          <a:solidFill>
            <a:srgbClr val="746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C9DA72A6-F4C4-E54C-F9B4-BF92B6B0610E}"/>
              </a:ext>
            </a:extLst>
          </p:cNvPr>
          <p:cNvSpPr/>
          <p:nvPr/>
        </p:nvSpPr>
        <p:spPr>
          <a:xfrm>
            <a:off x="991890" y="2539095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Unstructured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F9BEA75B-622A-8EAD-30C2-8CDC065A4CF7}"/>
              </a:ext>
            </a:extLst>
          </p:cNvPr>
          <p:cNvSpPr/>
          <p:nvPr/>
        </p:nvSpPr>
        <p:spPr>
          <a:xfrm>
            <a:off x="991890" y="3011238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Semi Structured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88A9C69B-7BAF-567E-B1DA-FE76124424F4}"/>
              </a:ext>
            </a:extLst>
          </p:cNvPr>
          <p:cNvSpPr/>
          <p:nvPr/>
        </p:nvSpPr>
        <p:spPr>
          <a:xfrm>
            <a:off x="991890" y="3483381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Structured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2" name="사각형: 둥근 위쪽 모서리 141">
            <a:extLst>
              <a:ext uri="{FF2B5EF4-FFF2-40B4-BE49-F238E27FC236}">
                <a16:creationId xmlns:a16="http://schemas.microsoft.com/office/drawing/2014/main" id="{1D8A47B8-C3E2-EB35-5465-EE47ED5FC16A}"/>
              </a:ext>
            </a:extLst>
          </p:cNvPr>
          <p:cNvSpPr/>
          <p:nvPr/>
        </p:nvSpPr>
        <p:spPr>
          <a:xfrm>
            <a:off x="3139890" y="1908385"/>
            <a:ext cx="2432236" cy="407988"/>
          </a:xfrm>
          <a:prstGeom prst="round2SameRect">
            <a:avLst>
              <a:gd name="adj1" fmla="val 32231"/>
              <a:gd name="adj2" fmla="val 0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Mammoth Platform</a:t>
            </a:r>
            <a:endParaRPr lang="ko-KR" altLang="en-US" sz="1000" spc="-20" dirty="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3" name="사각형: 둥근 위쪽 모서리 142">
            <a:extLst>
              <a:ext uri="{FF2B5EF4-FFF2-40B4-BE49-F238E27FC236}">
                <a16:creationId xmlns:a16="http://schemas.microsoft.com/office/drawing/2014/main" id="{C664D1DA-9CF2-E148-730F-EFE7B3B0D528}"/>
              </a:ext>
            </a:extLst>
          </p:cNvPr>
          <p:cNvSpPr/>
          <p:nvPr/>
        </p:nvSpPr>
        <p:spPr>
          <a:xfrm>
            <a:off x="3139889" y="2356075"/>
            <a:ext cx="2432236" cy="1744648"/>
          </a:xfrm>
          <a:prstGeom prst="round2SameRect">
            <a:avLst>
              <a:gd name="adj1" fmla="val 0"/>
              <a:gd name="adj2" fmla="val 11879"/>
            </a:avLst>
          </a:prstGeom>
          <a:solidFill>
            <a:srgbClr val="746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0351ADF3-A85D-67D8-903D-3177F5837D40}"/>
              </a:ext>
            </a:extLst>
          </p:cNvPr>
          <p:cNvSpPr/>
          <p:nvPr/>
        </p:nvSpPr>
        <p:spPr>
          <a:xfrm>
            <a:off x="3258840" y="2539095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Lake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269B0471-E4C1-86BA-7AF4-CD487BB9566A}"/>
              </a:ext>
            </a:extLst>
          </p:cNvPr>
          <p:cNvSpPr/>
          <p:nvPr/>
        </p:nvSpPr>
        <p:spPr>
          <a:xfrm>
            <a:off x="3258840" y="3011238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Mart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68D664D9-ED50-C05D-8689-7BF8F4A4943D}"/>
              </a:ext>
            </a:extLst>
          </p:cNvPr>
          <p:cNvSpPr/>
          <p:nvPr/>
        </p:nvSpPr>
        <p:spPr>
          <a:xfrm>
            <a:off x="4415482" y="2539095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Warehouse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5E506E56-914C-A67B-3A87-8DF3E53B4149}"/>
              </a:ext>
            </a:extLst>
          </p:cNvPr>
          <p:cNvSpPr/>
          <p:nvPr/>
        </p:nvSpPr>
        <p:spPr>
          <a:xfrm>
            <a:off x="4415482" y="3011238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Search Engine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8B0ED61D-1C73-1094-5525-B0C2C82C5BA7}"/>
              </a:ext>
            </a:extLst>
          </p:cNvPr>
          <p:cNvSpPr/>
          <p:nvPr/>
        </p:nvSpPr>
        <p:spPr>
          <a:xfrm>
            <a:off x="4415482" y="3483381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OLAP Engine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4" name="사각형: 둥근 위쪽 모서리 153">
            <a:extLst>
              <a:ext uri="{FF2B5EF4-FFF2-40B4-BE49-F238E27FC236}">
                <a16:creationId xmlns:a16="http://schemas.microsoft.com/office/drawing/2014/main" id="{DED7C16E-DFB7-E16B-FA1A-C21D5C647188}"/>
              </a:ext>
            </a:extLst>
          </p:cNvPr>
          <p:cNvSpPr/>
          <p:nvPr/>
        </p:nvSpPr>
        <p:spPr>
          <a:xfrm>
            <a:off x="6549839" y="1908385"/>
            <a:ext cx="2432236" cy="407988"/>
          </a:xfrm>
          <a:prstGeom prst="round2SameRect">
            <a:avLst>
              <a:gd name="adj1" fmla="val 32231"/>
              <a:gd name="adj2" fmla="val 0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Visualization</a:t>
            </a:r>
            <a:endParaRPr lang="ko-KR" altLang="en-US" sz="1000" spc="-20" dirty="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5" name="사각형: 둥근 위쪽 모서리 154">
            <a:extLst>
              <a:ext uri="{FF2B5EF4-FFF2-40B4-BE49-F238E27FC236}">
                <a16:creationId xmlns:a16="http://schemas.microsoft.com/office/drawing/2014/main" id="{8E2B7EE6-80C8-D9C8-6395-BD6B1FAF8D31}"/>
              </a:ext>
            </a:extLst>
          </p:cNvPr>
          <p:cNvSpPr/>
          <p:nvPr/>
        </p:nvSpPr>
        <p:spPr>
          <a:xfrm>
            <a:off x="6549838" y="2356075"/>
            <a:ext cx="2432236" cy="1744648"/>
          </a:xfrm>
          <a:prstGeom prst="round2SameRect">
            <a:avLst>
              <a:gd name="adj1" fmla="val 0"/>
              <a:gd name="adj2" fmla="val 11879"/>
            </a:avLst>
          </a:prstGeom>
          <a:solidFill>
            <a:srgbClr val="746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433E040A-5D4A-7A7E-8369-DCD81BFA6147}"/>
              </a:ext>
            </a:extLst>
          </p:cNvPr>
          <p:cNvSpPr/>
          <p:nvPr/>
        </p:nvSpPr>
        <p:spPr>
          <a:xfrm>
            <a:off x="6668789" y="2539095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Real Time</a:t>
            </a:r>
          </a:p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Monitoring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B52248E3-0C60-4312-4123-FCEE0163138A}"/>
              </a:ext>
            </a:extLst>
          </p:cNvPr>
          <p:cNvSpPr/>
          <p:nvPr/>
        </p:nvSpPr>
        <p:spPr>
          <a:xfrm>
            <a:off x="6668789" y="3011238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</a:t>
            </a:r>
          </a:p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Mining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2B1CB160-5015-7A50-2AB0-47E4990D0129}"/>
              </a:ext>
            </a:extLst>
          </p:cNvPr>
          <p:cNvSpPr/>
          <p:nvPr/>
        </p:nvSpPr>
        <p:spPr>
          <a:xfrm>
            <a:off x="6668789" y="3483381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OLAP Analysis</a:t>
            </a:r>
          </a:p>
          <a:p>
            <a:pPr algn="ctr">
              <a:lnSpc>
                <a:spcPct val="90000"/>
              </a:lnSpc>
            </a:pPr>
            <a:r>
              <a:rPr lang="en-US" altLang="ko-KR" sz="8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(Unstructured Report)</a:t>
            </a:r>
            <a:endParaRPr lang="ko-KR" altLang="en-US" sz="8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226745F-4C0D-DD29-F943-152973DCF460}"/>
              </a:ext>
            </a:extLst>
          </p:cNvPr>
          <p:cNvSpPr/>
          <p:nvPr/>
        </p:nvSpPr>
        <p:spPr>
          <a:xfrm>
            <a:off x="7825431" y="2539095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</a:t>
            </a:r>
          </a:p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Visualization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9BC3D530-6AC3-A509-7C92-6F772E217F8E}"/>
              </a:ext>
            </a:extLst>
          </p:cNvPr>
          <p:cNvSpPr/>
          <p:nvPr/>
        </p:nvSpPr>
        <p:spPr>
          <a:xfrm>
            <a:off x="7825431" y="3011238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OLAP</a:t>
            </a:r>
          </a:p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Analysis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3CA35761-D9E7-1909-7F1D-86DE2FEC2A94}"/>
              </a:ext>
            </a:extLst>
          </p:cNvPr>
          <p:cNvSpPr/>
          <p:nvPr/>
        </p:nvSpPr>
        <p:spPr>
          <a:xfrm>
            <a:off x="7825431" y="3483381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OLAP Analysis</a:t>
            </a:r>
          </a:p>
          <a:p>
            <a:pPr algn="ctr">
              <a:lnSpc>
                <a:spcPct val="90000"/>
              </a:lnSpc>
            </a:pPr>
            <a:r>
              <a:rPr lang="en-US" altLang="ko-KR" sz="8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(Structured Report)</a:t>
            </a:r>
            <a:endParaRPr lang="ko-KR" altLang="en-US" sz="8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2" name="그래픽 161">
            <a:extLst>
              <a:ext uri="{FF2B5EF4-FFF2-40B4-BE49-F238E27FC236}">
                <a16:creationId xmlns:a16="http://schemas.microsoft.com/office/drawing/2014/main" id="{4BF83BB8-8AEE-B244-228E-2A0202B6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8514" y="2211598"/>
            <a:ext cx="285034" cy="485684"/>
          </a:xfrm>
          <a:prstGeom prst="rect">
            <a:avLst/>
          </a:prstGeom>
        </p:spPr>
      </p:pic>
      <p:pic>
        <p:nvPicPr>
          <p:cNvPr id="164" name="그래픽 163">
            <a:extLst>
              <a:ext uri="{FF2B5EF4-FFF2-40B4-BE49-F238E27FC236}">
                <a16:creationId xmlns:a16="http://schemas.microsoft.com/office/drawing/2014/main" id="{608C8939-362A-3808-9550-09C05ACBF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8464" y="2211598"/>
            <a:ext cx="285034" cy="485684"/>
          </a:xfrm>
          <a:prstGeom prst="rect">
            <a:avLst/>
          </a:prstGeom>
        </p:spPr>
      </p:pic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D153B213-6268-11EB-5DE5-430C3AB3A1BF}"/>
              </a:ext>
            </a:extLst>
          </p:cNvPr>
          <p:cNvSpPr/>
          <p:nvPr/>
        </p:nvSpPr>
        <p:spPr>
          <a:xfrm>
            <a:off x="2246091" y="2862370"/>
            <a:ext cx="809880" cy="261254"/>
          </a:xfrm>
          <a:prstGeom prst="roundRect">
            <a:avLst>
              <a:gd name="adj" fmla="val 30739"/>
            </a:avLst>
          </a:prstGeom>
          <a:solidFill>
            <a:srgbClr val="746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Real Time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7F08E4C4-B0F4-009D-22D0-4DD506B3769A}"/>
              </a:ext>
            </a:extLst>
          </p:cNvPr>
          <p:cNvSpPr/>
          <p:nvPr/>
        </p:nvSpPr>
        <p:spPr>
          <a:xfrm>
            <a:off x="2246091" y="3193598"/>
            <a:ext cx="809880" cy="261254"/>
          </a:xfrm>
          <a:prstGeom prst="roundRect">
            <a:avLst>
              <a:gd name="adj" fmla="val 30739"/>
            </a:avLst>
          </a:prstGeom>
          <a:solidFill>
            <a:srgbClr val="746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402E0E79-100D-3842-9AC1-8E2C90489B6B}"/>
              </a:ext>
            </a:extLst>
          </p:cNvPr>
          <p:cNvSpPr/>
          <p:nvPr/>
        </p:nvSpPr>
        <p:spPr>
          <a:xfrm>
            <a:off x="5656041" y="2862370"/>
            <a:ext cx="809880" cy="331228"/>
          </a:xfrm>
          <a:prstGeom prst="roundRect">
            <a:avLst>
              <a:gd name="adj" fmla="val 30739"/>
            </a:avLst>
          </a:prstGeom>
          <a:solidFill>
            <a:srgbClr val="746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&amp; Predictive</a:t>
            </a:r>
          </a:p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Analytics 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AD1102D-BB26-4C2C-EFDA-E88BF311C57B}"/>
              </a:ext>
            </a:extLst>
          </p:cNvPr>
          <p:cNvSpPr/>
          <p:nvPr/>
        </p:nvSpPr>
        <p:spPr>
          <a:xfrm>
            <a:off x="5656041" y="3260876"/>
            <a:ext cx="809880" cy="261254"/>
          </a:xfrm>
          <a:prstGeom prst="roundRect">
            <a:avLst>
              <a:gd name="adj" fmla="val 30739"/>
            </a:avLst>
          </a:prstGeom>
          <a:solidFill>
            <a:srgbClr val="746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Machine Learning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136568FC-6E92-5048-E1D9-D6F940B5D6AA}"/>
              </a:ext>
            </a:extLst>
          </p:cNvPr>
          <p:cNvSpPr/>
          <p:nvPr/>
        </p:nvSpPr>
        <p:spPr>
          <a:xfrm>
            <a:off x="5656041" y="3589408"/>
            <a:ext cx="809880" cy="261254"/>
          </a:xfrm>
          <a:prstGeom prst="roundRect">
            <a:avLst>
              <a:gd name="adj" fmla="val 30739"/>
            </a:avLst>
          </a:prstGeom>
          <a:solidFill>
            <a:srgbClr val="746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R, Python, API</a:t>
            </a:r>
            <a:endParaRPr lang="ko-KR" altLang="en-US" sz="7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5" name="사각형: 둥근 위쪽 모서리 174">
            <a:extLst>
              <a:ext uri="{FF2B5EF4-FFF2-40B4-BE49-F238E27FC236}">
                <a16:creationId xmlns:a16="http://schemas.microsoft.com/office/drawing/2014/main" id="{7110C8C6-9FE7-B32D-6A75-2F1563FA44BF}"/>
              </a:ext>
            </a:extLst>
          </p:cNvPr>
          <p:cNvSpPr/>
          <p:nvPr/>
        </p:nvSpPr>
        <p:spPr>
          <a:xfrm rot="16200000">
            <a:off x="3456431" y="4420674"/>
            <a:ext cx="999214" cy="918887"/>
          </a:xfrm>
          <a:prstGeom prst="round2SameRect">
            <a:avLst>
              <a:gd name="adj1" fmla="val 17011"/>
              <a:gd name="adj2" fmla="val 0"/>
            </a:avLst>
          </a:prstGeom>
          <a:solidFill>
            <a:srgbClr val="C7C4E2"/>
          </a:solidFill>
          <a:ln w="28575">
            <a:solidFill>
              <a:srgbClr val="C7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000" spc="-2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MLOps</a:t>
            </a:r>
            <a:endParaRPr lang="en-US" altLang="ko-KR" sz="10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10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endParaRPr lang="ko-KR" altLang="en-US" sz="10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162175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en-US" altLang="ko-KR" sz="2400" spc="-50" dirty="0" err="1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BigData</a:t>
            </a:r>
            <a:r>
              <a:rPr lang="en-US" altLang="ko-KR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프로세스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394CC10C-82B7-27E3-BA2C-46A72D083B07}"/>
              </a:ext>
            </a:extLst>
          </p:cNvPr>
          <p:cNvSpPr/>
          <p:nvPr/>
        </p:nvSpPr>
        <p:spPr>
          <a:xfrm>
            <a:off x="4652075" y="4878860"/>
            <a:ext cx="109537" cy="109537"/>
          </a:xfrm>
          <a:prstGeom prst="ellipse">
            <a:avLst/>
          </a:prstGeom>
          <a:noFill/>
          <a:ln w="25400">
            <a:solidFill>
              <a:srgbClr val="524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F7D76B6-66C6-A97E-49A2-97AD1C2D4CAC}"/>
              </a:ext>
            </a:extLst>
          </p:cNvPr>
          <p:cNvCxnSpPr>
            <a:stCxn id="23" idx="7"/>
          </p:cNvCxnSpPr>
          <p:nvPr/>
        </p:nvCxnSpPr>
        <p:spPr>
          <a:xfrm flipV="1">
            <a:off x="4745571" y="4854717"/>
            <a:ext cx="40184" cy="40184"/>
          </a:xfrm>
          <a:prstGeom prst="line">
            <a:avLst/>
          </a:prstGeom>
          <a:ln w="12700">
            <a:solidFill>
              <a:srgbClr val="524F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6BCF83-9784-4744-254A-4EE29ABD8D69}"/>
              </a:ext>
            </a:extLst>
          </p:cNvPr>
          <p:cNvSpPr txBox="1"/>
          <p:nvPr/>
        </p:nvSpPr>
        <p:spPr>
          <a:xfrm>
            <a:off x="4723100" y="4715496"/>
            <a:ext cx="631904" cy="217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Raw</a:t>
            </a:r>
            <a:r>
              <a:rPr lang="ko-KR" altLang="en-US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</a:t>
            </a:r>
            <a:endParaRPr lang="ko-KR" altLang="en-US" sz="9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954610C-3D5D-F624-C789-7086D6BE76BF}"/>
              </a:ext>
            </a:extLst>
          </p:cNvPr>
          <p:cNvSpPr/>
          <p:nvPr/>
        </p:nvSpPr>
        <p:spPr>
          <a:xfrm>
            <a:off x="5732464" y="4626482"/>
            <a:ext cx="109537" cy="109537"/>
          </a:xfrm>
          <a:prstGeom prst="ellipse">
            <a:avLst/>
          </a:prstGeom>
          <a:noFill/>
          <a:ln w="25400">
            <a:solidFill>
              <a:srgbClr val="524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0CB5A0D3-5031-6AA8-E920-48F4413F4212}"/>
              </a:ext>
            </a:extLst>
          </p:cNvPr>
          <p:cNvCxnSpPr>
            <a:stCxn id="190" idx="7"/>
          </p:cNvCxnSpPr>
          <p:nvPr/>
        </p:nvCxnSpPr>
        <p:spPr>
          <a:xfrm flipV="1">
            <a:off x="5825960" y="4602339"/>
            <a:ext cx="40184" cy="40184"/>
          </a:xfrm>
          <a:prstGeom prst="line">
            <a:avLst/>
          </a:prstGeom>
          <a:ln w="12700">
            <a:solidFill>
              <a:srgbClr val="524F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021295CE-E1CC-A53F-E0EF-50E1B8DBBA78}"/>
              </a:ext>
            </a:extLst>
          </p:cNvPr>
          <p:cNvSpPr txBox="1"/>
          <p:nvPr/>
        </p:nvSpPr>
        <p:spPr>
          <a:xfrm>
            <a:off x="5803489" y="4463118"/>
            <a:ext cx="609462" cy="217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Modeling</a:t>
            </a:r>
            <a:endParaRPr lang="ko-KR" altLang="en-US" sz="9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E14DCC46-5305-B7DE-2892-0A787B436070}"/>
              </a:ext>
            </a:extLst>
          </p:cNvPr>
          <p:cNvSpPr/>
          <p:nvPr/>
        </p:nvSpPr>
        <p:spPr>
          <a:xfrm>
            <a:off x="5732464" y="5123308"/>
            <a:ext cx="109537" cy="109537"/>
          </a:xfrm>
          <a:prstGeom prst="ellipse">
            <a:avLst/>
          </a:prstGeom>
          <a:noFill/>
          <a:ln w="25400">
            <a:solidFill>
              <a:srgbClr val="524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86D203E-5922-A93E-7C94-5E7FE65EF7DF}"/>
              </a:ext>
            </a:extLst>
          </p:cNvPr>
          <p:cNvCxnSpPr>
            <a:stCxn id="194" idx="7"/>
          </p:cNvCxnSpPr>
          <p:nvPr/>
        </p:nvCxnSpPr>
        <p:spPr>
          <a:xfrm flipV="1">
            <a:off x="5825960" y="5099165"/>
            <a:ext cx="40184" cy="40184"/>
          </a:xfrm>
          <a:prstGeom prst="line">
            <a:avLst/>
          </a:prstGeom>
          <a:ln w="12700">
            <a:solidFill>
              <a:srgbClr val="524F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0C593851-6AAB-1F05-E28A-DC6729E5FC22}"/>
              </a:ext>
            </a:extLst>
          </p:cNvPr>
          <p:cNvSpPr txBox="1"/>
          <p:nvPr/>
        </p:nvSpPr>
        <p:spPr>
          <a:xfrm>
            <a:off x="5803489" y="4839294"/>
            <a:ext cx="566181" cy="341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</a:t>
            </a:r>
          </a:p>
          <a:p>
            <a:pPr>
              <a:lnSpc>
                <a:spcPct val="90000"/>
              </a:lnSpc>
            </a:pPr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Tracking</a:t>
            </a:r>
            <a:endParaRPr lang="ko-KR" altLang="en-US" sz="9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4275BCC-FC37-C662-C244-88C5006FAA83}"/>
              </a:ext>
            </a:extLst>
          </p:cNvPr>
          <p:cNvSpPr/>
          <p:nvPr/>
        </p:nvSpPr>
        <p:spPr>
          <a:xfrm>
            <a:off x="7014884" y="4878860"/>
            <a:ext cx="109537" cy="109537"/>
          </a:xfrm>
          <a:prstGeom prst="ellipse">
            <a:avLst/>
          </a:prstGeom>
          <a:noFill/>
          <a:ln w="25400">
            <a:solidFill>
              <a:srgbClr val="524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D5CDAA61-0276-9B5B-DA3A-E838BA0905F3}"/>
              </a:ext>
            </a:extLst>
          </p:cNvPr>
          <p:cNvCxnSpPr>
            <a:stCxn id="201" idx="7"/>
          </p:cNvCxnSpPr>
          <p:nvPr/>
        </p:nvCxnSpPr>
        <p:spPr>
          <a:xfrm flipV="1">
            <a:off x="7108380" y="4854717"/>
            <a:ext cx="40184" cy="40184"/>
          </a:xfrm>
          <a:prstGeom prst="line">
            <a:avLst/>
          </a:prstGeom>
          <a:ln w="12700">
            <a:solidFill>
              <a:srgbClr val="524F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D1695ACB-F010-BBBD-09C5-EFCA59883F32}"/>
              </a:ext>
            </a:extLst>
          </p:cNvPr>
          <p:cNvSpPr txBox="1"/>
          <p:nvPr/>
        </p:nvSpPr>
        <p:spPr>
          <a:xfrm>
            <a:off x="7085909" y="4594846"/>
            <a:ext cx="561372" cy="341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</a:t>
            </a:r>
          </a:p>
          <a:p>
            <a:pPr>
              <a:lnSpc>
                <a:spcPct val="90000"/>
              </a:lnSpc>
            </a:pPr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Registry</a:t>
            </a:r>
            <a:endParaRPr lang="ko-KR" altLang="en-US" sz="9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4A23373-C007-20AC-E19E-706020ACB5CB}"/>
              </a:ext>
            </a:extLst>
          </p:cNvPr>
          <p:cNvSpPr/>
          <p:nvPr/>
        </p:nvSpPr>
        <p:spPr>
          <a:xfrm>
            <a:off x="8060858" y="4878860"/>
            <a:ext cx="109537" cy="109537"/>
          </a:xfrm>
          <a:prstGeom prst="ellipse">
            <a:avLst/>
          </a:prstGeom>
          <a:noFill/>
          <a:ln w="25400">
            <a:solidFill>
              <a:srgbClr val="524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59E34F33-5C5E-52E0-9A37-667FA05BD187}"/>
              </a:ext>
            </a:extLst>
          </p:cNvPr>
          <p:cNvCxnSpPr>
            <a:stCxn id="219" idx="7"/>
          </p:cNvCxnSpPr>
          <p:nvPr/>
        </p:nvCxnSpPr>
        <p:spPr>
          <a:xfrm flipV="1">
            <a:off x="8154354" y="4854717"/>
            <a:ext cx="40184" cy="40184"/>
          </a:xfrm>
          <a:prstGeom prst="line">
            <a:avLst/>
          </a:prstGeom>
          <a:ln w="12700">
            <a:solidFill>
              <a:srgbClr val="524F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28AFE1C8-247A-170C-BA62-F75615EE53CB}"/>
              </a:ext>
            </a:extLst>
          </p:cNvPr>
          <p:cNvSpPr txBox="1"/>
          <p:nvPr/>
        </p:nvSpPr>
        <p:spPr>
          <a:xfrm>
            <a:off x="8131883" y="4594846"/>
            <a:ext cx="526106" cy="341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</a:t>
            </a:r>
          </a:p>
          <a:p>
            <a:pPr>
              <a:lnSpc>
                <a:spcPct val="90000"/>
              </a:lnSpc>
            </a:pPr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Serving</a:t>
            </a:r>
            <a:endParaRPr lang="ko-KR" altLang="en-US" sz="9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2" name="그래픽 121">
            <a:extLst>
              <a:ext uri="{FF2B5EF4-FFF2-40B4-BE49-F238E27FC236}">
                <a16:creationId xmlns:a16="http://schemas.microsoft.com/office/drawing/2014/main" id="{5F0F409E-5E1D-0A8C-3C43-1B3892B0F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2596" y="3670301"/>
            <a:ext cx="1088760" cy="1262499"/>
          </a:xfrm>
          <a:prstGeom prst="rect">
            <a:avLst/>
          </a:prstGeom>
        </p:spPr>
      </p:pic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C2FA9E92-98CE-7649-5713-4119CD617F42}"/>
              </a:ext>
            </a:extLst>
          </p:cNvPr>
          <p:cNvSpPr/>
          <p:nvPr/>
        </p:nvSpPr>
        <p:spPr>
          <a:xfrm>
            <a:off x="3258840" y="3483381"/>
            <a:ext cx="1051333" cy="355797"/>
          </a:xfrm>
          <a:prstGeom prst="roundRect">
            <a:avLst>
              <a:gd name="adj" fmla="val 19801"/>
            </a:avLst>
          </a:prstGeom>
          <a:solidFill>
            <a:schemeClr val="bg1"/>
          </a:solidFill>
          <a:ln w="28575">
            <a:solidFill>
              <a:srgbClr val="C7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ML</a:t>
            </a:r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9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F9614CD8-5F16-7D19-B1A1-5099BD1E27C0}"/>
              </a:ext>
            </a:extLst>
          </p:cNvPr>
          <p:cNvSpPr txBox="1"/>
          <p:nvPr/>
        </p:nvSpPr>
        <p:spPr>
          <a:xfrm>
            <a:off x="1127142" y="454972"/>
            <a:ext cx="103503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95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매머드데이터</a:t>
            </a:r>
            <a:endParaRPr lang="en-US" altLang="ko-KR" sz="95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Clr>
                <a:srgbClr val="9591C5"/>
              </a:buClr>
            </a:pPr>
            <a:r>
              <a:rPr lang="ko-KR" altLang="en-US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8B0B55-77C9-D4C3-7D1D-22E98339F6F3}"/>
              </a:ext>
            </a:extLst>
          </p:cNvPr>
          <p:cNvSpPr txBox="1"/>
          <p:nvPr/>
        </p:nvSpPr>
        <p:spPr>
          <a:xfrm>
            <a:off x="773601" y="1211110"/>
            <a:ext cx="8103163" cy="4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591C5"/>
              </a:buClr>
            </a:pP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Mammoth Data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가상화는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HCI (Hyper Converged Infrastructure)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솔루션으로 손쉬운 가상화 구성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비용절감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유연한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H/W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자원분배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스케일 아웃을 통한 확장성을 가진 가상화 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Private Cloud </a:t>
            </a:r>
            <a:r>
              <a:rPr lang="ko-KR" altLang="en-US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솔루션입니다</a:t>
            </a:r>
            <a:r>
              <a:rPr lang="en-US" altLang="ko-KR" sz="1100" spc="-50" dirty="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CD29D13-5F3F-274D-EB57-0C22B9E3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0" y="522808"/>
            <a:ext cx="614177" cy="3548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6C46033-CF4B-7FC3-3030-D55623D586CB}"/>
              </a:ext>
            </a:extLst>
          </p:cNvPr>
          <p:cNvSpPr txBox="1"/>
          <p:nvPr/>
        </p:nvSpPr>
        <p:spPr>
          <a:xfrm>
            <a:off x="2228850" y="497082"/>
            <a:ext cx="28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591C5"/>
              </a:buClr>
            </a:pPr>
            <a:r>
              <a:rPr lang="ko-KR" altLang="en-US" sz="2400" spc="-50">
                <a:ln w="1270">
                  <a:solidFill>
                    <a:srgbClr val="000000">
                      <a:alpha val="1000"/>
                    </a:srgbClr>
                  </a:solidFill>
                </a:ln>
                <a:solidFill>
                  <a:srgbClr val="4140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가상화</a:t>
            </a:r>
            <a:endParaRPr lang="ko-KR" altLang="en-US" sz="2400" spc="-5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4140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ABDF525-0B1D-CCD0-5DF6-19FA6764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233" y="512676"/>
            <a:ext cx="266165" cy="266165"/>
          </a:xfrm>
          <a:prstGeom prst="rect">
            <a:avLst/>
          </a:prstGeom>
        </p:spPr>
      </p:pic>
      <p:sp>
        <p:nvSpPr>
          <p:cNvPr id="59" name="사각형: 둥근 위쪽 모서리 58">
            <a:extLst>
              <a:ext uri="{FF2B5EF4-FFF2-40B4-BE49-F238E27FC236}">
                <a16:creationId xmlns:a16="http://schemas.microsoft.com/office/drawing/2014/main" id="{03522136-9D38-FCC4-0A07-EE621A25380E}"/>
              </a:ext>
            </a:extLst>
          </p:cNvPr>
          <p:cNvSpPr/>
          <p:nvPr/>
        </p:nvSpPr>
        <p:spPr>
          <a:xfrm>
            <a:off x="872938" y="2232660"/>
            <a:ext cx="3927661" cy="2392681"/>
          </a:xfrm>
          <a:prstGeom prst="round2SameRect">
            <a:avLst>
              <a:gd name="adj1" fmla="val 0"/>
              <a:gd name="adj2" fmla="val 2690"/>
            </a:avLst>
          </a:prstGeom>
          <a:noFill/>
          <a:ln>
            <a:solidFill>
              <a:srgbClr val="C7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3" name="사각형: 둥근 위쪽 모서리 62">
            <a:extLst>
              <a:ext uri="{FF2B5EF4-FFF2-40B4-BE49-F238E27FC236}">
                <a16:creationId xmlns:a16="http://schemas.microsoft.com/office/drawing/2014/main" id="{E3731BC0-C4F1-D06A-268C-77D21E7EF83B}"/>
              </a:ext>
            </a:extLst>
          </p:cNvPr>
          <p:cNvSpPr/>
          <p:nvPr/>
        </p:nvSpPr>
        <p:spPr>
          <a:xfrm>
            <a:off x="4953000" y="2232660"/>
            <a:ext cx="3927661" cy="2392681"/>
          </a:xfrm>
          <a:prstGeom prst="round2SameRect">
            <a:avLst>
              <a:gd name="adj1" fmla="val 0"/>
              <a:gd name="adj2" fmla="val 3341"/>
            </a:avLst>
          </a:prstGeom>
          <a:noFill/>
          <a:ln>
            <a:solidFill>
              <a:srgbClr val="C7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34E97FE7-C1F1-F52F-7CF2-5F3B2E1F1F9E}"/>
              </a:ext>
            </a:extLst>
          </p:cNvPr>
          <p:cNvSpPr/>
          <p:nvPr/>
        </p:nvSpPr>
        <p:spPr>
          <a:xfrm>
            <a:off x="872939" y="1908385"/>
            <a:ext cx="3927661" cy="324275"/>
          </a:xfrm>
          <a:prstGeom prst="round2SameRect">
            <a:avLst>
              <a:gd name="adj1" fmla="val 24760"/>
              <a:gd name="adj2" fmla="val 0"/>
            </a:avLst>
          </a:prstGeom>
          <a:solidFill>
            <a:srgbClr val="524FA1"/>
          </a:solidFill>
          <a:ln>
            <a:solidFill>
              <a:srgbClr val="4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가상화 </a:t>
            </a:r>
            <a:r>
              <a:rPr lang="en-US" altLang="ko-KR" sz="11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(Virtualization)</a:t>
            </a:r>
            <a:endParaRPr lang="ko-KR" altLang="en-US" sz="1100" spc="-20" dirty="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사각형: 둥근 위쪽 모서리 61">
            <a:extLst>
              <a:ext uri="{FF2B5EF4-FFF2-40B4-BE49-F238E27FC236}">
                <a16:creationId xmlns:a16="http://schemas.microsoft.com/office/drawing/2014/main" id="{5F70D3B5-7D37-950A-897D-23E1F1D71501}"/>
              </a:ext>
            </a:extLst>
          </p:cNvPr>
          <p:cNvSpPr/>
          <p:nvPr/>
        </p:nvSpPr>
        <p:spPr>
          <a:xfrm>
            <a:off x="4953001" y="1908385"/>
            <a:ext cx="3927661" cy="324275"/>
          </a:xfrm>
          <a:prstGeom prst="round2SameRect">
            <a:avLst>
              <a:gd name="adj1" fmla="val 28496"/>
              <a:gd name="adj2" fmla="val 0"/>
            </a:avLst>
          </a:prstGeom>
          <a:solidFill>
            <a:srgbClr val="524FA1"/>
          </a:solidFill>
          <a:ln>
            <a:solidFill>
              <a:srgbClr val="4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고가용성 </a:t>
            </a:r>
            <a:r>
              <a:rPr lang="en-US" altLang="ko-KR" sz="1100" spc="-20" dirty="0">
                <a:ln w="1270">
                  <a:solidFill>
                    <a:srgbClr val="000000">
                      <a:alpha val="1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(High Availability)</a:t>
            </a:r>
            <a:endParaRPr lang="ko-KR" altLang="en-US" sz="1100" spc="-20" dirty="0">
              <a:ln w="1270">
                <a:solidFill>
                  <a:srgbClr val="000000">
                    <a:alpha val="100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EC5D47-1222-E06E-4707-C952B11C3189}"/>
              </a:ext>
            </a:extLst>
          </p:cNvPr>
          <p:cNvGrpSpPr/>
          <p:nvPr/>
        </p:nvGrpSpPr>
        <p:grpSpPr>
          <a:xfrm>
            <a:off x="1157953" y="2518905"/>
            <a:ext cx="805025" cy="898498"/>
            <a:chOff x="1135093" y="2480805"/>
            <a:chExt cx="805025" cy="898498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5AA691CF-E39B-E2D5-0ED2-336197299115}"/>
                </a:ext>
              </a:extLst>
            </p:cNvPr>
            <p:cNvSpPr/>
            <p:nvPr/>
          </p:nvSpPr>
          <p:spPr>
            <a:xfrm>
              <a:off x="1135093" y="2480805"/>
              <a:ext cx="805025" cy="898498"/>
            </a:xfrm>
            <a:prstGeom prst="round2SameRect">
              <a:avLst>
                <a:gd name="adj1" fmla="val 6018"/>
                <a:gd name="adj2" fmla="val 0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chemeClr val="tx1">
                      <a:alpha val="1000"/>
                    </a:schemeClr>
                  </a:solidFill>
                </a:ln>
              </a:endParaRPr>
            </a:p>
          </p:txBody>
        </p:sp>
        <p:sp>
          <p:nvSpPr>
            <p:cNvPr id="73" name="사각형: 둥근 위쪽 모서리 72">
              <a:extLst>
                <a:ext uri="{FF2B5EF4-FFF2-40B4-BE49-F238E27FC236}">
                  <a16:creationId xmlns:a16="http://schemas.microsoft.com/office/drawing/2014/main" id="{EB4619C6-45C2-78A9-79A2-3434DD98282B}"/>
                </a:ext>
              </a:extLst>
            </p:cNvPr>
            <p:cNvSpPr/>
            <p:nvPr/>
          </p:nvSpPr>
          <p:spPr>
            <a:xfrm>
              <a:off x="1190752" y="2727297"/>
              <a:ext cx="693707" cy="605989"/>
            </a:xfrm>
            <a:prstGeom prst="round2SameRect">
              <a:avLst>
                <a:gd name="adj1" fmla="val 7236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chemeClr val="tx1">
                      <a:alpha val="1000"/>
                    </a:schemeClr>
                  </a:solidFill>
                </a:ln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5705F0D-480E-66E4-E499-7E7EB3619EBF}"/>
                </a:ext>
              </a:extLst>
            </p:cNvPr>
            <p:cNvSpPr/>
            <p:nvPr/>
          </p:nvSpPr>
          <p:spPr>
            <a:xfrm>
              <a:off x="1226532" y="2924178"/>
              <a:ext cx="622147" cy="176792"/>
            </a:xfrm>
            <a:prstGeom prst="roundRect">
              <a:avLst>
                <a:gd name="adj" fmla="val 8765"/>
              </a:avLst>
            </a:prstGeom>
            <a:solidFill>
              <a:srgbClr val="E4E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응용프로그램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F90D14DC-01F7-7658-3488-804CF488FC0A}"/>
                </a:ext>
              </a:extLst>
            </p:cNvPr>
            <p:cNvSpPr/>
            <p:nvPr/>
          </p:nvSpPr>
          <p:spPr>
            <a:xfrm>
              <a:off x="1226532" y="3121011"/>
              <a:ext cx="622147" cy="176792"/>
            </a:xfrm>
            <a:prstGeom prst="roundRect">
              <a:avLst>
                <a:gd name="adj" fmla="val 8765"/>
              </a:avLst>
            </a:prstGeom>
            <a:solidFill>
              <a:srgbClr val="E4E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게스트</a:t>
              </a:r>
              <a:r>
                <a:rPr lang="en-US" altLang="ko-KR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OS</a:t>
              </a:r>
              <a:endParaRPr lang="ko-KR" altLang="en-US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06C0F9-86E4-E684-9B16-2EDE2C9031D7}"/>
                </a:ext>
              </a:extLst>
            </p:cNvPr>
            <p:cNvSpPr txBox="1"/>
            <p:nvPr/>
          </p:nvSpPr>
          <p:spPr>
            <a:xfrm>
              <a:off x="1286575" y="2488094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spc="-5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node 1</a:t>
              </a:r>
              <a:endParaRPr lang="ko-KR" altLang="en-US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556FD9-0F1C-C360-07E4-F76055D490D1}"/>
                </a:ext>
              </a:extLst>
            </p:cNvPr>
            <p:cNvSpPr txBox="1"/>
            <p:nvPr/>
          </p:nvSpPr>
          <p:spPr>
            <a:xfrm>
              <a:off x="1374740" y="2722595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spc="-5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VM</a:t>
              </a:r>
              <a:endParaRPr lang="ko-KR" altLang="en-US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9475EC5-5DC9-1A36-1C89-92BA9E628416}"/>
              </a:ext>
            </a:extLst>
          </p:cNvPr>
          <p:cNvGrpSpPr/>
          <p:nvPr/>
        </p:nvGrpSpPr>
        <p:grpSpPr>
          <a:xfrm>
            <a:off x="1999621" y="2518905"/>
            <a:ext cx="805025" cy="898498"/>
            <a:chOff x="1135093" y="2480805"/>
            <a:chExt cx="805025" cy="898498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A0543524-9D21-5AC0-4309-B48697B6FD05}"/>
                </a:ext>
              </a:extLst>
            </p:cNvPr>
            <p:cNvSpPr/>
            <p:nvPr/>
          </p:nvSpPr>
          <p:spPr>
            <a:xfrm>
              <a:off x="1135093" y="2480805"/>
              <a:ext cx="805025" cy="898498"/>
            </a:xfrm>
            <a:prstGeom prst="round2SameRect">
              <a:avLst>
                <a:gd name="adj1" fmla="val 6314"/>
                <a:gd name="adj2" fmla="val 0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chemeClr val="tx1">
                      <a:alpha val="1000"/>
                    </a:schemeClr>
                  </a:solidFill>
                </a:ln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7DE66EC-30BD-872C-BB5A-018183864DCC}"/>
                </a:ext>
              </a:extLst>
            </p:cNvPr>
            <p:cNvSpPr/>
            <p:nvPr/>
          </p:nvSpPr>
          <p:spPr>
            <a:xfrm>
              <a:off x="1190752" y="2727297"/>
              <a:ext cx="693707" cy="605989"/>
            </a:xfrm>
            <a:prstGeom prst="round2SameRect">
              <a:avLst>
                <a:gd name="adj1" fmla="val 802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chemeClr val="tx1">
                      <a:alpha val="1000"/>
                    </a:schemeClr>
                  </a:solidFill>
                </a:ln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CFD15028-5AFB-D8D1-89E1-4F2D4AEC9E84}"/>
                </a:ext>
              </a:extLst>
            </p:cNvPr>
            <p:cNvSpPr/>
            <p:nvPr/>
          </p:nvSpPr>
          <p:spPr>
            <a:xfrm>
              <a:off x="1226532" y="2924178"/>
              <a:ext cx="622147" cy="176792"/>
            </a:xfrm>
            <a:prstGeom prst="round2SameRect">
              <a:avLst/>
            </a:prstGeom>
            <a:solidFill>
              <a:srgbClr val="E4E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응용프로그램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41C76B5-A49E-9037-5013-FF72A2361A18}"/>
                </a:ext>
              </a:extLst>
            </p:cNvPr>
            <p:cNvSpPr/>
            <p:nvPr/>
          </p:nvSpPr>
          <p:spPr>
            <a:xfrm>
              <a:off x="1226532" y="3121011"/>
              <a:ext cx="622147" cy="176792"/>
            </a:xfrm>
            <a:prstGeom prst="round2SameRect">
              <a:avLst/>
            </a:prstGeom>
            <a:solidFill>
              <a:srgbClr val="E4E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게스트</a:t>
              </a:r>
              <a:r>
                <a:rPr lang="en-US" altLang="ko-KR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OS</a:t>
              </a:r>
              <a:endParaRPr lang="ko-KR" altLang="en-US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A002FDB-8B2F-6E2F-E25D-0DCDE1CCA0C3}"/>
                </a:ext>
              </a:extLst>
            </p:cNvPr>
            <p:cNvSpPr txBox="1"/>
            <p:nvPr/>
          </p:nvSpPr>
          <p:spPr>
            <a:xfrm>
              <a:off x="1276864" y="2488094"/>
              <a:ext cx="521483" cy="241995"/>
            </a:xfrm>
            <a:prstGeom prst="round2Same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spc="-5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node 2</a:t>
              </a:r>
              <a:endParaRPr lang="ko-KR" altLang="en-US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BBF92BF-9F33-ABD7-B7C9-D27F141070EF}"/>
                </a:ext>
              </a:extLst>
            </p:cNvPr>
            <p:cNvSpPr txBox="1"/>
            <p:nvPr/>
          </p:nvSpPr>
          <p:spPr>
            <a:xfrm>
              <a:off x="1365290" y="2722595"/>
              <a:ext cx="344631" cy="225862"/>
            </a:xfrm>
            <a:prstGeom prst="round2Same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spc="-5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VM</a:t>
              </a:r>
              <a:endParaRPr lang="ko-KR" altLang="en-US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869FBB6-4E59-B1C8-29D9-0C1983BB9B8B}"/>
              </a:ext>
            </a:extLst>
          </p:cNvPr>
          <p:cNvGrpSpPr/>
          <p:nvPr/>
        </p:nvGrpSpPr>
        <p:grpSpPr>
          <a:xfrm>
            <a:off x="2841289" y="2518905"/>
            <a:ext cx="805025" cy="898498"/>
            <a:chOff x="1135093" y="2480805"/>
            <a:chExt cx="805025" cy="898498"/>
          </a:xfrm>
        </p:grpSpPr>
        <p:sp>
          <p:nvSpPr>
            <p:cNvPr id="110" name="사각형: 둥근 위쪽 모서리 109">
              <a:extLst>
                <a:ext uri="{FF2B5EF4-FFF2-40B4-BE49-F238E27FC236}">
                  <a16:creationId xmlns:a16="http://schemas.microsoft.com/office/drawing/2014/main" id="{0154045D-D86E-E88B-5A56-914721A0B62F}"/>
                </a:ext>
              </a:extLst>
            </p:cNvPr>
            <p:cNvSpPr/>
            <p:nvPr/>
          </p:nvSpPr>
          <p:spPr>
            <a:xfrm>
              <a:off x="1135093" y="2480805"/>
              <a:ext cx="805025" cy="898498"/>
            </a:xfrm>
            <a:prstGeom prst="round2SameRect">
              <a:avLst>
                <a:gd name="adj1" fmla="val 5722"/>
                <a:gd name="adj2" fmla="val 0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chemeClr val="tx1">
                      <a:alpha val="1000"/>
                    </a:schemeClr>
                  </a:solidFill>
                </a:ln>
              </a:endParaRPr>
            </a:p>
          </p:txBody>
        </p:sp>
        <p:sp>
          <p:nvSpPr>
            <p:cNvPr id="111" name="사각형: 둥근 위쪽 모서리 110">
              <a:extLst>
                <a:ext uri="{FF2B5EF4-FFF2-40B4-BE49-F238E27FC236}">
                  <a16:creationId xmlns:a16="http://schemas.microsoft.com/office/drawing/2014/main" id="{FB592F7B-B1FA-3610-96B3-0F236E090333}"/>
                </a:ext>
              </a:extLst>
            </p:cNvPr>
            <p:cNvSpPr/>
            <p:nvPr/>
          </p:nvSpPr>
          <p:spPr>
            <a:xfrm>
              <a:off x="1190752" y="2727297"/>
              <a:ext cx="693707" cy="605989"/>
            </a:xfrm>
            <a:prstGeom prst="round2SameRect">
              <a:avLst>
                <a:gd name="adj1" fmla="val 7236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">
                  <a:solidFill>
                    <a:schemeClr val="tx1">
                      <a:alpha val="1000"/>
                    </a:schemeClr>
                  </a:solidFill>
                </a:ln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31F57E44-32C2-8471-D885-18B46D2AB1CE}"/>
                </a:ext>
              </a:extLst>
            </p:cNvPr>
            <p:cNvSpPr/>
            <p:nvPr/>
          </p:nvSpPr>
          <p:spPr>
            <a:xfrm>
              <a:off x="1226532" y="2924178"/>
              <a:ext cx="622147" cy="176792"/>
            </a:xfrm>
            <a:prstGeom prst="roundRect">
              <a:avLst>
                <a:gd name="adj" fmla="val 8765"/>
              </a:avLst>
            </a:prstGeom>
            <a:solidFill>
              <a:srgbClr val="E4E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응용프로그램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537F4A42-F2D7-0F35-0B1A-77B3F7C333F4}"/>
                </a:ext>
              </a:extLst>
            </p:cNvPr>
            <p:cNvSpPr/>
            <p:nvPr/>
          </p:nvSpPr>
          <p:spPr>
            <a:xfrm>
              <a:off x="1226532" y="3121011"/>
              <a:ext cx="622147" cy="176792"/>
            </a:xfrm>
            <a:prstGeom prst="roundRect">
              <a:avLst>
                <a:gd name="adj" fmla="val 8765"/>
              </a:avLst>
            </a:prstGeom>
            <a:solidFill>
              <a:srgbClr val="E4E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게스트</a:t>
              </a:r>
              <a:r>
                <a:rPr lang="en-US" altLang="ko-KR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OS</a:t>
              </a:r>
              <a:endParaRPr lang="ko-KR" altLang="en-US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5FE04D0-1728-6777-8541-81B505573049}"/>
                </a:ext>
              </a:extLst>
            </p:cNvPr>
            <p:cNvSpPr txBox="1"/>
            <p:nvPr/>
          </p:nvSpPr>
          <p:spPr>
            <a:xfrm>
              <a:off x="1286575" y="2488094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spc="-5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node 3</a:t>
              </a:r>
              <a:endParaRPr lang="ko-KR" altLang="en-US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A50EA5-B046-F5C1-A77C-BF90E86898E6}"/>
                </a:ext>
              </a:extLst>
            </p:cNvPr>
            <p:cNvSpPr txBox="1"/>
            <p:nvPr/>
          </p:nvSpPr>
          <p:spPr>
            <a:xfrm>
              <a:off x="1374740" y="2722595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spc="-5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VM</a:t>
              </a:r>
              <a:endParaRPr lang="ko-KR" altLang="en-US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9DAF1D8-D426-C552-03A4-437CC0E875AF}"/>
              </a:ext>
            </a:extLst>
          </p:cNvPr>
          <p:cNvGrpSpPr/>
          <p:nvPr/>
        </p:nvGrpSpPr>
        <p:grpSpPr>
          <a:xfrm>
            <a:off x="3682956" y="2701453"/>
            <a:ext cx="805025" cy="715949"/>
            <a:chOff x="1135093" y="2663353"/>
            <a:chExt cx="805025" cy="715949"/>
          </a:xfrm>
        </p:grpSpPr>
        <p:sp>
          <p:nvSpPr>
            <p:cNvPr id="117" name="사각형: 둥근 위쪽 모서리 116">
              <a:extLst>
                <a:ext uri="{FF2B5EF4-FFF2-40B4-BE49-F238E27FC236}">
                  <a16:creationId xmlns:a16="http://schemas.microsoft.com/office/drawing/2014/main" id="{B86B3D4F-F72F-62E4-DCA7-5E29D18D1016}"/>
                </a:ext>
              </a:extLst>
            </p:cNvPr>
            <p:cNvSpPr/>
            <p:nvPr/>
          </p:nvSpPr>
          <p:spPr>
            <a:xfrm>
              <a:off x="1135093" y="2663353"/>
              <a:ext cx="805025" cy="715949"/>
            </a:xfrm>
            <a:prstGeom prst="round2SameRect">
              <a:avLst>
                <a:gd name="adj1" fmla="val 7022"/>
                <a:gd name="adj2" fmla="val 0"/>
              </a:avLst>
            </a:prstGeom>
            <a:solidFill>
              <a:srgbClr val="524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">
                  <a:solidFill>
                    <a:schemeClr val="tx1">
                      <a:alpha val="1000"/>
                    </a:schemeClr>
                  </a:solidFill>
                </a:ln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005CD035-9B64-1FB1-BB92-690AF0CD7188}"/>
                </a:ext>
              </a:extLst>
            </p:cNvPr>
            <p:cNvSpPr/>
            <p:nvPr/>
          </p:nvSpPr>
          <p:spPr>
            <a:xfrm>
              <a:off x="1226532" y="2952753"/>
              <a:ext cx="622147" cy="176792"/>
            </a:xfrm>
            <a:prstGeom prst="roundRect">
              <a:avLst>
                <a:gd name="adj" fmla="val 8765"/>
              </a:avLst>
            </a:prstGeom>
            <a:solidFill>
              <a:srgbClr val="E4E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응용프로그램</a:t>
              </a: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17069F88-EE30-3240-53FC-5DC29F2D8FDC}"/>
                </a:ext>
              </a:extLst>
            </p:cNvPr>
            <p:cNvSpPr/>
            <p:nvPr/>
          </p:nvSpPr>
          <p:spPr>
            <a:xfrm>
              <a:off x="1226532" y="3149586"/>
              <a:ext cx="622147" cy="176792"/>
            </a:xfrm>
            <a:prstGeom prst="roundRect">
              <a:avLst>
                <a:gd name="adj" fmla="val 8765"/>
              </a:avLst>
            </a:prstGeom>
            <a:solidFill>
              <a:srgbClr val="E4E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게스트</a:t>
              </a:r>
              <a:r>
                <a:rPr lang="en-US" altLang="ko-KR" sz="70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rgbClr val="524FA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OS</a:t>
              </a:r>
              <a:endParaRPr lang="ko-KR" altLang="en-US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9E92F2D-D0BB-4F02-7426-0D694FC1C301}"/>
                </a:ext>
              </a:extLst>
            </p:cNvPr>
            <p:cNvSpPr txBox="1"/>
            <p:nvPr/>
          </p:nvSpPr>
          <p:spPr>
            <a:xfrm>
              <a:off x="1224860" y="2695104"/>
              <a:ext cx="6254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spc="-50" dirty="0">
                  <a:ln w="1270"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Container</a:t>
              </a:r>
              <a:endParaRPr lang="ko-KR" altLang="en-US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4D1C1B28-0044-88EB-54C9-28276E9A6EA7}"/>
              </a:ext>
            </a:extLst>
          </p:cNvPr>
          <p:cNvSpPr/>
          <p:nvPr/>
        </p:nvSpPr>
        <p:spPr>
          <a:xfrm>
            <a:off x="1157953" y="3450647"/>
            <a:ext cx="3330028" cy="196832"/>
          </a:xfrm>
          <a:prstGeom prst="roundRect">
            <a:avLst>
              <a:gd name="adj" fmla="val 0"/>
            </a:avLst>
          </a:prstGeom>
          <a:solidFill>
            <a:srgbClr val="F15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하이퍼바이저 </a:t>
            </a:r>
            <a:r>
              <a:rPr lang="en-US" altLang="ko-KR" sz="90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(Hypervisor)</a:t>
            </a:r>
            <a:endParaRPr lang="ko-KR" altLang="en-US" sz="9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C8DBB20-EC9F-C701-DD42-D9C5A273B21F}"/>
              </a:ext>
            </a:extLst>
          </p:cNvPr>
          <p:cNvSpPr/>
          <p:nvPr/>
        </p:nvSpPr>
        <p:spPr>
          <a:xfrm>
            <a:off x="1157953" y="3682347"/>
            <a:ext cx="3330028" cy="196832"/>
          </a:xfrm>
          <a:prstGeom prst="roundRect">
            <a:avLst>
              <a:gd name="adj" fmla="val 0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 w="1270">
                  <a:solidFill>
                    <a:schemeClr val="tx1">
                      <a:alpha val="1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Linux Kernel</a:t>
            </a:r>
            <a:endParaRPr lang="ko-KR" altLang="en-US" sz="9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0D1B7FBA-1D27-0DE5-EE3A-B476653F6A60}"/>
              </a:ext>
            </a:extLst>
          </p:cNvPr>
          <p:cNvSpPr/>
          <p:nvPr/>
        </p:nvSpPr>
        <p:spPr>
          <a:xfrm rot="10800000">
            <a:off x="1157951" y="3914047"/>
            <a:ext cx="1089948" cy="196832"/>
          </a:xfrm>
          <a:prstGeom prst="round1Rect">
            <a:avLst/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ko-KR" altLang="en-US" sz="900" dirty="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6" name="사각형: 둥근 한쪽 모서리 145">
            <a:extLst>
              <a:ext uri="{FF2B5EF4-FFF2-40B4-BE49-F238E27FC236}">
                <a16:creationId xmlns:a16="http://schemas.microsoft.com/office/drawing/2014/main" id="{01721F55-45FF-96D7-8198-5D6A3798833F}"/>
              </a:ext>
            </a:extLst>
          </p:cNvPr>
          <p:cNvSpPr/>
          <p:nvPr/>
        </p:nvSpPr>
        <p:spPr>
          <a:xfrm rot="10800000">
            <a:off x="2278452" y="3914047"/>
            <a:ext cx="1089948" cy="196832"/>
          </a:xfrm>
          <a:prstGeom prst="round1Rect">
            <a:avLst>
              <a:gd name="adj" fmla="val 0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7" name="사각형: 둥근 한쪽 모서리 146">
            <a:extLst>
              <a:ext uri="{FF2B5EF4-FFF2-40B4-BE49-F238E27FC236}">
                <a16:creationId xmlns:a16="http://schemas.microsoft.com/office/drawing/2014/main" id="{024D4B43-B512-EED2-E871-28886EC0ED8A}"/>
              </a:ext>
            </a:extLst>
          </p:cNvPr>
          <p:cNvSpPr/>
          <p:nvPr/>
        </p:nvSpPr>
        <p:spPr>
          <a:xfrm flipV="1">
            <a:off x="3398953" y="3914047"/>
            <a:ext cx="1089948" cy="196833"/>
          </a:xfrm>
          <a:prstGeom prst="round1Rect">
            <a:avLst/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ln w="1270">
                <a:solidFill>
                  <a:schemeClr val="tx1">
                    <a:alpha val="1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56A322A-EE99-A7A7-15A3-510BCE8B4B0E}"/>
              </a:ext>
            </a:extLst>
          </p:cNvPr>
          <p:cNvSpPr txBox="1"/>
          <p:nvPr/>
        </p:nvSpPr>
        <p:spPr>
          <a:xfrm>
            <a:off x="1328833" y="3899100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Big Data </a:t>
            </a:r>
            <a:r>
              <a:rPr lang="ko-KR" altLang="en-US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D26348-04E9-7D19-79AD-C21D612D4503}"/>
              </a:ext>
            </a:extLst>
          </p:cNvPr>
          <p:cNvSpPr txBox="1"/>
          <p:nvPr/>
        </p:nvSpPr>
        <p:spPr>
          <a:xfrm>
            <a:off x="2442268" y="3899100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Big Data </a:t>
            </a:r>
            <a:r>
              <a:rPr lang="ko-KR" altLang="en-US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C183A46-C837-20B3-98DA-81326444E438}"/>
              </a:ext>
            </a:extLst>
          </p:cNvPr>
          <p:cNvSpPr txBox="1"/>
          <p:nvPr/>
        </p:nvSpPr>
        <p:spPr>
          <a:xfrm>
            <a:off x="3549427" y="3899100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Big Data </a:t>
            </a:r>
            <a:r>
              <a:rPr lang="ko-KR" altLang="en-US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34BE7A-2BA0-E3B7-A1BD-0566A801F752}"/>
              </a:ext>
            </a:extLst>
          </p:cNvPr>
          <p:cNvSpPr/>
          <p:nvPr/>
        </p:nvSpPr>
        <p:spPr>
          <a:xfrm>
            <a:off x="1051559" y="2407589"/>
            <a:ext cx="3528061" cy="1783411"/>
          </a:xfrm>
          <a:prstGeom prst="roundRect">
            <a:avLst>
              <a:gd name="adj" fmla="val 3451"/>
            </a:avLst>
          </a:prstGeom>
          <a:noFill/>
          <a:ln w="19050">
            <a:solidFill>
              <a:srgbClr val="F15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10BBC95-35AA-4D8B-306D-EF2A5A773BF2}"/>
              </a:ext>
            </a:extLst>
          </p:cNvPr>
          <p:cNvSpPr txBox="1"/>
          <p:nvPr/>
        </p:nvSpPr>
        <p:spPr>
          <a:xfrm>
            <a:off x="2499549" y="2279825"/>
            <a:ext cx="64633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F15B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Clustering</a:t>
            </a:r>
            <a:endParaRPr lang="ko-KR" altLang="en-US" sz="9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F15B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DFDCE76-7A09-00AF-DE8D-67349265CCB3}"/>
              </a:ext>
            </a:extLst>
          </p:cNvPr>
          <p:cNvSpPr txBox="1"/>
          <p:nvPr/>
        </p:nvSpPr>
        <p:spPr>
          <a:xfrm>
            <a:off x="1078480" y="4220138"/>
            <a:ext cx="3485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유연성을 극대화하기 위해 커널 기반 가상 머신</a:t>
            </a:r>
            <a:r>
              <a:rPr lang="en-US" altLang="ko-KR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(KVM)</a:t>
            </a:r>
            <a:r>
              <a:rPr lang="ko-KR" altLang="en-US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 컨테이너 기반 가상화 두 가지 가상화 기술을 구현</a:t>
            </a:r>
            <a:r>
              <a:rPr lang="en-US" altLang="ko-KR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800" spc="-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AD1369E1-D586-EE41-7D6B-DED0F68321D5}"/>
              </a:ext>
            </a:extLst>
          </p:cNvPr>
          <p:cNvSpPr/>
          <p:nvPr/>
        </p:nvSpPr>
        <p:spPr>
          <a:xfrm>
            <a:off x="5403870" y="2867578"/>
            <a:ext cx="1080750" cy="968734"/>
          </a:xfrm>
          <a:prstGeom prst="roundRect">
            <a:avLst>
              <a:gd name="adj" fmla="val 7479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F4AE34AB-5372-D8C6-1811-DFDD45006957}"/>
              </a:ext>
            </a:extLst>
          </p:cNvPr>
          <p:cNvSpPr/>
          <p:nvPr/>
        </p:nvSpPr>
        <p:spPr>
          <a:xfrm>
            <a:off x="5118759" y="2403451"/>
            <a:ext cx="3528061" cy="1544662"/>
          </a:xfrm>
          <a:prstGeom prst="roundRect">
            <a:avLst>
              <a:gd name="adj" fmla="val 3746"/>
            </a:avLst>
          </a:prstGeom>
          <a:noFill/>
          <a:ln w="19050">
            <a:solidFill>
              <a:srgbClr val="524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82B946C-79F2-A1E0-705D-DBAC0B0FAA0C}"/>
              </a:ext>
            </a:extLst>
          </p:cNvPr>
          <p:cNvSpPr txBox="1"/>
          <p:nvPr/>
        </p:nvSpPr>
        <p:spPr>
          <a:xfrm>
            <a:off x="6578860" y="2510657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고가용성</a:t>
            </a: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B5E8E798-FD50-01A9-5E6A-F1E886C83A7B}"/>
              </a:ext>
            </a:extLst>
          </p:cNvPr>
          <p:cNvSpPr/>
          <p:nvPr/>
        </p:nvSpPr>
        <p:spPr>
          <a:xfrm>
            <a:off x="5490048" y="2999776"/>
            <a:ext cx="901227" cy="243481"/>
          </a:xfrm>
          <a:prstGeom prst="roundRect">
            <a:avLst>
              <a:gd name="adj" fmla="val 15285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</a:t>
            </a: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C494849D-FBFA-FBB3-4639-196006A18E7A}"/>
              </a:ext>
            </a:extLst>
          </p:cNvPr>
          <p:cNvSpPr/>
          <p:nvPr/>
        </p:nvSpPr>
        <p:spPr>
          <a:xfrm>
            <a:off x="5490048" y="3294465"/>
            <a:ext cx="901227" cy="243481"/>
          </a:xfrm>
          <a:prstGeom prst="roundRect">
            <a:avLst>
              <a:gd name="adj" fmla="val 15285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 1</a:t>
            </a:r>
            <a:endParaRPr lang="ko-KR" altLang="en-US" sz="70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FB59733-B7F6-59EF-CAF5-A8887A015D3F}"/>
              </a:ext>
            </a:extLst>
          </p:cNvPr>
          <p:cNvSpPr txBox="1"/>
          <p:nvPr/>
        </p:nvSpPr>
        <p:spPr>
          <a:xfrm>
            <a:off x="5711270" y="3567532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</a:t>
            </a:r>
            <a:r>
              <a:rPr lang="en-US" altLang="ko-KR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</a:t>
            </a: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F4728DA9-D44C-E5FF-5F76-D9A5F9CA8348}"/>
              </a:ext>
            </a:extLst>
          </p:cNvPr>
          <p:cNvSpPr/>
          <p:nvPr/>
        </p:nvSpPr>
        <p:spPr>
          <a:xfrm>
            <a:off x="7303544" y="2867578"/>
            <a:ext cx="1080750" cy="968734"/>
          </a:xfrm>
          <a:prstGeom prst="roundRect">
            <a:avLst>
              <a:gd name="adj" fmla="val 7479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spc="-20" dirty="0">
              <a:ln w="1270">
                <a:solidFill>
                  <a:srgbClr val="000000">
                    <a:alpha val="1000"/>
                  </a:srgb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1EA2642B-0872-8423-34CA-36C70E4771E0}"/>
              </a:ext>
            </a:extLst>
          </p:cNvPr>
          <p:cNvSpPr/>
          <p:nvPr/>
        </p:nvSpPr>
        <p:spPr>
          <a:xfrm>
            <a:off x="7389722" y="2999776"/>
            <a:ext cx="901227" cy="243481"/>
          </a:xfrm>
          <a:prstGeom prst="roundRect">
            <a:avLst>
              <a:gd name="adj" fmla="val 15285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F4AB6E05-15CD-CB56-B6F9-5FC07B4C7655}"/>
              </a:ext>
            </a:extLst>
          </p:cNvPr>
          <p:cNvSpPr/>
          <p:nvPr/>
        </p:nvSpPr>
        <p:spPr>
          <a:xfrm>
            <a:off x="7389722" y="3294465"/>
            <a:ext cx="901227" cy="243481"/>
          </a:xfrm>
          <a:prstGeom prst="roundRect">
            <a:avLst>
              <a:gd name="adj" fmla="val 15285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 1</a:t>
            </a:r>
            <a:endParaRPr lang="ko-KR" altLang="en-US" sz="70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0F9F668-30BF-43D4-D699-8CDD553C7BDF}"/>
              </a:ext>
            </a:extLst>
          </p:cNvPr>
          <p:cNvSpPr txBox="1"/>
          <p:nvPr/>
        </p:nvSpPr>
        <p:spPr>
          <a:xfrm>
            <a:off x="7610944" y="3567532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</a:t>
            </a:r>
            <a:r>
              <a:rPr lang="en-US" altLang="ko-KR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8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F9FA7381-F0BA-C10B-F335-437132A3D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2059" y="2668703"/>
            <a:ext cx="1257661" cy="45607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391602F-4597-510F-E3E5-053BB7665B92}"/>
              </a:ext>
            </a:extLst>
          </p:cNvPr>
          <p:cNvSpPr/>
          <p:nvPr/>
        </p:nvSpPr>
        <p:spPr>
          <a:xfrm>
            <a:off x="6578860" y="3195633"/>
            <a:ext cx="631339" cy="212147"/>
          </a:xfrm>
          <a:prstGeom prst="rightArrow">
            <a:avLst>
              <a:gd name="adj1" fmla="val 54489"/>
              <a:gd name="adj2" fmla="val 5000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EB2A683-995F-935E-8826-6CC65D087AD7}"/>
              </a:ext>
            </a:extLst>
          </p:cNvPr>
          <p:cNvSpPr/>
          <p:nvPr/>
        </p:nvSpPr>
        <p:spPr>
          <a:xfrm rot="10800000">
            <a:off x="6578860" y="3407780"/>
            <a:ext cx="631339" cy="212147"/>
          </a:xfrm>
          <a:prstGeom prst="rightArrow">
            <a:avLst>
              <a:gd name="adj1" fmla="val 54489"/>
              <a:gd name="adj2" fmla="val 5000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E9B71B7-F4D2-EA82-DD4E-767B2F38AAD5}"/>
              </a:ext>
            </a:extLst>
          </p:cNvPr>
          <p:cNvSpPr txBox="1"/>
          <p:nvPr/>
        </p:nvSpPr>
        <p:spPr>
          <a:xfrm>
            <a:off x="6538785" y="3639480"/>
            <a:ext cx="6880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spc="-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클러스터 하트비트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5261160-C78F-B490-9CAE-B6399CAEA380}"/>
              </a:ext>
            </a:extLst>
          </p:cNvPr>
          <p:cNvCxnSpPr>
            <a:stCxn id="173" idx="2"/>
            <a:endCxn id="182" idx="2"/>
          </p:cNvCxnSpPr>
          <p:nvPr/>
        </p:nvCxnSpPr>
        <p:spPr>
          <a:xfrm rot="16200000" flipH="1">
            <a:off x="6894082" y="2886475"/>
            <a:ext cx="12700" cy="1899674"/>
          </a:xfrm>
          <a:prstGeom prst="bentConnector3">
            <a:avLst>
              <a:gd name="adj1" fmla="val 1800000"/>
            </a:avLst>
          </a:prstGeom>
          <a:ln w="19050">
            <a:solidFill>
              <a:srgbClr val="E4E4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3B8342-52FD-CCEA-3C69-0B3A0152F8CB}"/>
              </a:ext>
            </a:extLst>
          </p:cNvPr>
          <p:cNvCxnSpPr>
            <a:cxnSpLocks/>
            <a:stCxn id="193" idx="0"/>
          </p:cNvCxnSpPr>
          <p:nvPr/>
        </p:nvCxnSpPr>
        <p:spPr>
          <a:xfrm flipV="1">
            <a:off x="6882790" y="4055269"/>
            <a:ext cx="0" cy="112999"/>
          </a:xfrm>
          <a:prstGeom prst="line">
            <a:avLst/>
          </a:prstGeom>
          <a:ln w="19050">
            <a:solidFill>
              <a:srgbClr val="E4E4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3CBBCA7-4E70-2EE7-01D4-D95FAFCFEECC}"/>
              </a:ext>
            </a:extLst>
          </p:cNvPr>
          <p:cNvSpPr/>
          <p:nvPr/>
        </p:nvSpPr>
        <p:spPr>
          <a:xfrm>
            <a:off x="5118759" y="4168268"/>
            <a:ext cx="3528061" cy="279851"/>
          </a:xfrm>
          <a:prstGeom prst="roundRect">
            <a:avLst>
              <a:gd name="adj" fmla="val 15285"/>
            </a:avLst>
          </a:prstGeom>
          <a:solidFill>
            <a:srgbClr val="524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 스토리지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6C1225F-B68D-C85D-EFEE-F9C97B00800C}"/>
              </a:ext>
            </a:extLst>
          </p:cNvPr>
          <p:cNvSpPr txBox="1"/>
          <p:nvPr/>
        </p:nvSpPr>
        <p:spPr>
          <a:xfrm>
            <a:off x="684331" y="4867601"/>
            <a:ext cx="312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ura Light" pitchFamily="2" charset="0"/>
                <a:ea typeface="KoPub돋움체 Medium" panose="02020603020101020101" pitchFamily="18" charset="-127"/>
              </a:rPr>
              <a:t>MAMMOTH</a:t>
            </a:r>
            <a:r>
              <a:rPr lang="en-US" altLang="ko-KR" sz="160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Nura Semi Bold" pitchFamily="2" charset="0"/>
                <a:ea typeface="KoPub돋움체 Bold" panose="02020603020101020101" pitchFamily="18" charset="-127"/>
              </a:rPr>
              <a:t>VIRTUALIZATION</a:t>
            </a:r>
            <a:endParaRPr lang="ko-KR" altLang="en-US" sz="160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Nura Semi Bold" pitchFamily="2" charset="0"/>
              <a:ea typeface="KoPub돋움체 Bold" panose="02020603020101020101" pitchFamily="18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3C34839-17B6-9BBD-11A6-AAED55AB4230}"/>
              </a:ext>
            </a:extLst>
          </p:cNvPr>
          <p:cNvSpPr txBox="1"/>
          <p:nvPr/>
        </p:nvSpPr>
        <p:spPr>
          <a:xfrm>
            <a:off x="1486289" y="5112591"/>
            <a:ext cx="1523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ura Light" pitchFamily="2" charset="0"/>
                <a:ea typeface="KoPub돋움체 Medium" panose="02020603020101020101" pitchFamily="18" charset="-127"/>
              </a:rPr>
              <a:t>FEATURES</a:t>
            </a:r>
            <a:endParaRPr lang="ko-KR" altLang="en-US" sz="105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Nura Semi Bold" pitchFamily="2" charset="0"/>
              <a:ea typeface="KoPub돋움체 Bold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A81A0D-28FD-47AA-D0A8-896871927E94}"/>
              </a:ext>
            </a:extLst>
          </p:cNvPr>
          <p:cNvSpPr txBox="1"/>
          <p:nvPr/>
        </p:nvSpPr>
        <p:spPr>
          <a:xfrm>
            <a:off x="3811467" y="4792479"/>
            <a:ext cx="5722147" cy="66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클러스터링을 통해 공유 스토리지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HA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 다양한 서비스를 제공합니다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 스토리지를 이용하여 유연한 데이터 저장 및 관리가 가능하며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스케일 아웃기능을 통해 디스크를 제한없이 추가 가능합니다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108000" indent="-108000">
              <a:lnSpc>
                <a:spcPct val="150000"/>
              </a:lnSpc>
              <a:buClr>
                <a:srgbClr val="C7CADF"/>
              </a:buClr>
              <a:buFont typeface="Wingdings" panose="05000000000000000000" pitchFamily="2" charset="2"/>
              <a:buChar char="l"/>
            </a:pP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컴퓨팅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네트워크 및 스토리지 장치의 원활한 확장이 가능합니다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(</a:t>
            </a:r>
            <a:r>
              <a:rPr lang="ko-KR" altLang="en-US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서버와 스토리지를 서로 빠르고 독립적으로 확장</a:t>
            </a:r>
            <a:r>
              <a:rPr lang="en-US" altLang="ko-KR" sz="850" spc="-30" dirty="0">
                <a:ln w="1270">
                  <a:solidFill>
                    <a:schemeClr val="tx1">
                      <a:alpha val="1000"/>
                    </a:schemeClr>
                  </a:solidFill>
                </a:ln>
                <a:solidFill>
                  <a:srgbClr val="524FA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850" spc="-30" dirty="0">
              <a:ln w="1270">
                <a:solidFill>
                  <a:schemeClr val="tx1">
                    <a:alpha val="1000"/>
                  </a:schemeClr>
                </a:solidFill>
              </a:ln>
              <a:solidFill>
                <a:srgbClr val="524FA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780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13658</TotalTime>
  <Words>3059</Words>
  <Application>Microsoft Office PowerPoint</Application>
  <PresentationFormat>A4 용지(210x297mm)</PresentationFormat>
  <Paragraphs>852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KoPub돋움체 Bold</vt:lpstr>
      <vt:lpstr>KoPub돋움체 Medium</vt:lpstr>
      <vt:lpstr>Arial</vt:lpstr>
      <vt:lpstr>Calibri</vt:lpstr>
      <vt:lpstr>Nura Light</vt:lpstr>
      <vt:lpstr>Nura Semi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younghoon</dc:creator>
  <cp:lastModifiedBy>ilhwa</cp:lastModifiedBy>
  <cp:revision>134</cp:revision>
  <cp:lastPrinted>2022-06-21T23:55:26Z</cp:lastPrinted>
  <dcterms:created xsi:type="dcterms:W3CDTF">2022-01-20T08:18:13Z</dcterms:created>
  <dcterms:modified xsi:type="dcterms:W3CDTF">2022-07-06T01:11:35Z</dcterms:modified>
</cp:coreProperties>
</file>